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 id="2147483650" r:id="rId2"/>
    <p:sldMasterId id="2147483651" r:id="rId3"/>
    <p:sldMasterId id="2147483652" r:id="rId4"/>
    <p:sldMasterId id="2147483653" r:id="rId5"/>
  </p:sldMasterIdLst>
  <p:notesMasterIdLst>
    <p:notesMasterId r:id="rId21"/>
  </p:notesMasterIdLst>
  <p:sldIdLst>
    <p:sldId id="261" r:id="rId6"/>
    <p:sldId id="265" r:id="rId7"/>
    <p:sldId id="259" r:id="rId8"/>
    <p:sldId id="260" r:id="rId9"/>
    <p:sldId id="363" r:id="rId10"/>
    <p:sldId id="375" r:id="rId11"/>
    <p:sldId id="268" r:id="rId12"/>
    <p:sldId id="262" r:id="rId13"/>
    <p:sldId id="264" r:id="rId14"/>
    <p:sldId id="266" r:id="rId15"/>
    <p:sldId id="350" r:id="rId16"/>
    <p:sldId id="269" r:id="rId17"/>
    <p:sldId id="374" r:id="rId18"/>
    <p:sldId id="376" r:id="rId19"/>
    <p:sldId id="352" r:id="rId20"/>
  </p:sldIdLst>
  <p:sldSz cx="9144000" cy="6858000" type="screen4x3"/>
  <p:notesSz cx="6858000" cy="9144000"/>
  <p:defaultTextStyle>
    <a:defPPr>
      <a:defRPr lang="en-GB"/>
    </a:defPPr>
    <a:lvl1pPr algn="l" rtl="0" eaLnBrk="0" fontAlgn="base" hangingPunct="0">
      <a:spcBef>
        <a:spcPct val="0"/>
      </a:spcBef>
      <a:spcAft>
        <a:spcPct val="0"/>
      </a:spcAft>
      <a:defRPr u="sng"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u="sng"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u="sng"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u="sng"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u="sng"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u="sng"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u="sng"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u="sng"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u="sng"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02"/>
    <p:restoredTop sz="94632"/>
  </p:normalViewPr>
  <p:slideViewPr>
    <p:cSldViewPr>
      <p:cViewPr varScale="1">
        <p:scale>
          <a:sx n="106" d="100"/>
          <a:sy n="106" d="100"/>
        </p:scale>
        <p:origin x="728" y="184"/>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759A64-E020-38F9-22B5-B9D7CE9824A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ＭＳ Ｐゴシック"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6A123347-9863-D1FF-0A06-9F87588A9F40}"/>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cs typeface="Arial" panose="020B0604020202020204" pitchFamily="34" charset="0"/>
              </a:defRPr>
            </a:lvl1pPr>
          </a:lstStyle>
          <a:p>
            <a:pPr>
              <a:defRPr/>
            </a:pPr>
            <a:fld id="{42444EE5-E607-A244-A418-EC48666F4555}" type="datetimeFigureOut">
              <a:rPr lang="en-US" altLang="en-US"/>
              <a:pPr>
                <a:defRPr/>
              </a:pPr>
              <a:t>2/20/24</a:t>
            </a:fld>
            <a:endParaRPr lang="en-US" altLang="en-US"/>
          </a:p>
        </p:txBody>
      </p:sp>
      <p:sp>
        <p:nvSpPr>
          <p:cNvPr id="4" name="Slide Image Placeholder 3">
            <a:extLst>
              <a:ext uri="{FF2B5EF4-FFF2-40B4-BE49-F238E27FC236}">
                <a16:creationId xmlns:a16="http://schemas.microsoft.com/office/drawing/2014/main" id="{C9E7D926-8721-E066-F8B1-E03DAF9422B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099939BA-9AFD-D34F-AAEF-030FAD6D221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a:extLst>
              <a:ext uri="{FF2B5EF4-FFF2-40B4-BE49-F238E27FC236}">
                <a16:creationId xmlns:a16="http://schemas.microsoft.com/office/drawing/2014/main" id="{134B74C0-E6F4-F372-A5D4-BAB8908BECE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0D9BC402-94BA-E8B5-3CC8-82EE76CE810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B71E91A2-E45F-FA41-ABB5-79280EF5134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B9256773-81CE-7E26-5BAF-FC6E39710B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8" name="Rectangle 3">
            <a:extLst>
              <a:ext uri="{FF2B5EF4-FFF2-40B4-BE49-F238E27FC236}">
                <a16:creationId xmlns:a16="http://schemas.microsoft.com/office/drawing/2014/main" id="{01C8FBB4-9379-ECE7-354D-A1541025ED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EC725453-EC27-11BB-963D-4AFD3BC0B1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6" name="Rectangle 3">
            <a:extLst>
              <a:ext uri="{FF2B5EF4-FFF2-40B4-BE49-F238E27FC236}">
                <a16:creationId xmlns:a16="http://schemas.microsoft.com/office/drawing/2014/main" id="{B45B86E7-337D-5E49-C9E6-795EB5C353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679EB00C-2735-E4CF-592B-77B86E0C4B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u="sng">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u="sng">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u="sng">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9pPr>
          </a:lstStyle>
          <a:p>
            <a:pPr eaLnBrk="1" hangingPunct="1"/>
            <a:fld id="{A3F6E4C2-4268-8D4C-96B9-677906E4B342}" type="slidenum">
              <a:rPr lang="en-GB" altLang="en-US" sz="1200"/>
              <a:pPr eaLnBrk="1" hangingPunct="1"/>
              <a:t>7</a:t>
            </a:fld>
            <a:endParaRPr lang="en-GB" altLang="en-US" sz="1200"/>
          </a:p>
        </p:txBody>
      </p:sp>
      <p:sp>
        <p:nvSpPr>
          <p:cNvPr id="26626" name="Rectangle 2">
            <a:extLst>
              <a:ext uri="{FF2B5EF4-FFF2-40B4-BE49-F238E27FC236}">
                <a16:creationId xmlns:a16="http://schemas.microsoft.com/office/drawing/2014/main" id="{D4177058-B729-E000-56D5-128520C4CB54}"/>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6627" name="Rectangle 3">
            <a:extLst>
              <a:ext uri="{FF2B5EF4-FFF2-40B4-BE49-F238E27FC236}">
                <a16:creationId xmlns:a16="http://schemas.microsoft.com/office/drawing/2014/main" id="{19738F34-B239-E71E-8D40-F850A259D66A}"/>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lIns="91431" tIns="45716" rIns="91431" bIns="45716"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a:extLst>
              <a:ext uri="{FF2B5EF4-FFF2-40B4-BE49-F238E27FC236}">
                <a16:creationId xmlns:a16="http://schemas.microsoft.com/office/drawing/2014/main" id="{DDD791A0-8770-614D-D0CA-7ABF5EA6DCA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u="sng">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u="sng">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u="sng">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9pPr>
          </a:lstStyle>
          <a:p>
            <a:pPr eaLnBrk="1" hangingPunct="1"/>
            <a:fld id="{34C130CA-BAF4-9B4C-8645-2007260E3FED}" type="slidenum">
              <a:rPr lang="en-GB" altLang="en-US" sz="1200"/>
              <a:pPr eaLnBrk="1" hangingPunct="1"/>
              <a:t>8</a:t>
            </a:fld>
            <a:endParaRPr lang="en-GB" altLang="en-US" sz="1200"/>
          </a:p>
        </p:txBody>
      </p:sp>
      <p:sp>
        <p:nvSpPr>
          <p:cNvPr id="27650" name="Rectangle 2">
            <a:extLst>
              <a:ext uri="{FF2B5EF4-FFF2-40B4-BE49-F238E27FC236}">
                <a16:creationId xmlns:a16="http://schemas.microsoft.com/office/drawing/2014/main" id="{6C736E6A-4DF9-0DD4-236E-E55BF5C5C194}"/>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7651" name="Rectangle 3">
            <a:extLst>
              <a:ext uri="{FF2B5EF4-FFF2-40B4-BE49-F238E27FC236}">
                <a16:creationId xmlns:a16="http://schemas.microsoft.com/office/drawing/2014/main" id="{9803F39F-77D0-E619-C899-36CFDE14BEDF}"/>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a:ea typeface="ＭＳ Ｐゴシック" panose="020B0600070205080204" pitchFamily="34" charset="-128"/>
              </a:rPr>
              <a:t>Low Threshold, High Ceiling tasks:Offer students genuine choice Give all students the chance to work mathematically</a:t>
            </a:r>
          </a:p>
          <a:p>
            <a:pPr eaLnBrk="1" hangingPunct="1">
              <a:spcBef>
                <a:spcPct val="0"/>
              </a:spcBef>
            </a:pPr>
            <a:r>
              <a:rPr lang="en-GB" altLang="en-US">
                <a:ea typeface="ＭＳ Ｐゴシック" panose="020B0600070205080204" pitchFamily="34" charset="-128"/>
              </a:rPr>
              <a:t>Creativity in English – reading others</a:t>
            </a:r>
            <a:r>
              <a:rPr lang="ja-JP" altLang="en-GB">
                <a:ea typeface="ＭＳ Ｐゴシック" panose="020B0600070205080204" pitchFamily="34" charset="-128"/>
              </a:rPr>
              <a:t>’</a:t>
            </a:r>
            <a:r>
              <a:rPr lang="en-GB" altLang="ja-JP">
                <a:ea typeface="ＭＳ Ｐゴシック" panose="020B0600070205080204" pitchFamily="34" charset="-128"/>
              </a:rPr>
              <a:t> work and writing work of your own. Creativity in maths – as well as being exposed to important mathematical results, creating mathematics of your own. LTHC – everyone has the right to get stuck and make mistakes in a safe environment, everyone has an entitlement to work mathematically.</a:t>
            </a:r>
          </a:p>
          <a:p>
            <a:pPr eaLnBrk="1" hangingPunct="1">
              <a:spcBef>
                <a:spcPct val="0"/>
              </a:spcBef>
            </a:pPr>
            <a:endParaRPr lang="en-GB" altLang="en-US">
              <a:ea typeface="ＭＳ Ｐゴシック" panose="020B0600070205080204" pitchFamily="34" charset="-128"/>
            </a:endParaRPr>
          </a:p>
          <a:p>
            <a:pPr eaLnBrk="1" hangingPunct="1">
              <a:spcBef>
                <a:spcPct val="0"/>
              </a:spcBef>
            </a:pPr>
            <a:endParaRPr lang="en-GB" altLang="en-US">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a:extLst>
              <a:ext uri="{FF2B5EF4-FFF2-40B4-BE49-F238E27FC236}">
                <a16:creationId xmlns:a16="http://schemas.microsoft.com/office/drawing/2014/main" id="{F63D2006-009E-A131-E257-6479B758609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u="sng">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u="sng">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u="sng">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9pPr>
          </a:lstStyle>
          <a:p>
            <a:pPr eaLnBrk="1" hangingPunct="1"/>
            <a:fld id="{FDC9D8F6-8A7E-1648-900D-AB4B892F33B5}" type="slidenum">
              <a:rPr lang="en-US" altLang="en-US" sz="1200"/>
              <a:pPr eaLnBrk="1" hangingPunct="1"/>
              <a:t>9</a:t>
            </a:fld>
            <a:endParaRPr lang="en-US" altLang="en-US" sz="1200"/>
          </a:p>
        </p:txBody>
      </p:sp>
      <p:sp>
        <p:nvSpPr>
          <p:cNvPr id="29698" name="Rectangle 1026">
            <a:extLst>
              <a:ext uri="{FF2B5EF4-FFF2-40B4-BE49-F238E27FC236}">
                <a16:creationId xmlns:a16="http://schemas.microsoft.com/office/drawing/2014/main" id="{3B372DAB-F089-0D54-28BE-9286028E1B3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Rectangle 1027">
            <a:extLst>
              <a:ext uri="{FF2B5EF4-FFF2-40B4-BE49-F238E27FC236}">
                <a16:creationId xmlns:a16="http://schemas.microsoft.com/office/drawing/2014/main" id="{B63CCCB7-132F-1C4D-9422-246486038B4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ea typeface="ＭＳ Ｐゴシック"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a:extLst>
              <a:ext uri="{FF2B5EF4-FFF2-40B4-BE49-F238E27FC236}">
                <a16:creationId xmlns:a16="http://schemas.microsoft.com/office/drawing/2014/main" id="{A9F24BD3-11DB-7FDB-C69D-F6085A1C503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EEB4074-6878-974C-9F70-0887DE8F0129}" type="slidenum">
              <a:rPr lang="en-GB" altLang="en-US">
                <a:latin typeface="Arial" panose="020B0604020202020204" pitchFamily="34" charset="0"/>
                <a:ea typeface="ＭＳ Ｐゴシック" panose="020B0600070205080204" pitchFamily="34" charset="-128"/>
                <a:cs typeface="Arial" panose="020B0604020202020204" pitchFamily="34" charset="0"/>
              </a:rPr>
              <a:pPr fontAlgn="base">
                <a:spcBef>
                  <a:spcPct val="0"/>
                </a:spcBef>
                <a:spcAft>
                  <a:spcPct val="0"/>
                </a:spcAft>
              </a:pPr>
              <a:t>11</a:t>
            </a:fld>
            <a:endParaRPr lang="en-GB"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66562" name="Rectangle 2">
            <a:extLst>
              <a:ext uri="{FF2B5EF4-FFF2-40B4-BE49-F238E27FC236}">
                <a16:creationId xmlns:a16="http://schemas.microsoft.com/office/drawing/2014/main" id="{9901652A-141C-22FC-C380-DEED4CCCF465}"/>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66563" name="Rectangle 3">
            <a:extLst>
              <a:ext uri="{FF2B5EF4-FFF2-40B4-BE49-F238E27FC236}">
                <a16:creationId xmlns:a16="http://schemas.microsoft.com/office/drawing/2014/main" id="{A28796AD-4970-C1B0-55F0-BE9E9B870536}"/>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a:extLst>
              <a:ext uri="{FF2B5EF4-FFF2-40B4-BE49-F238E27FC236}">
                <a16:creationId xmlns:a16="http://schemas.microsoft.com/office/drawing/2014/main" id="{883D8899-5BD1-36F2-6219-4CE6DF84C4E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5EEED0A-8264-D045-805F-2D63C0FD5882}" type="slidenum">
              <a:rPr lang="en-GB" altLang="en-US">
                <a:latin typeface="Arial" panose="020B0604020202020204" pitchFamily="34" charset="0"/>
                <a:ea typeface="ＭＳ Ｐゴシック" panose="020B0600070205080204" pitchFamily="34" charset="-128"/>
                <a:cs typeface="Arial" panose="020B0604020202020204" pitchFamily="34" charset="0"/>
              </a:rPr>
              <a:pPr fontAlgn="base">
                <a:spcBef>
                  <a:spcPct val="0"/>
                </a:spcBef>
                <a:spcAft>
                  <a:spcPct val="0"/>
                </a:spcAft>
              </a:pPr>
              <a:t>13</a:t>
            </a:fld>
            <a:endParaRPr lang="en-GB"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64514" name="Rectangle 2">
            <a:extLst>
              <a:ext uri="{FF2B5EF4-FFF2-40B4-BE49-F238E27FC236}">
                <a16:creationId xmlns:a16="http://schemas.microsoft.com/office/drawing/2014/main" id="{83124F03-2DD4-2E9B-7A23-F28A3E286B8A}"/>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64515" name="Rectangle 3">
            <a:extLst>
              <a:ext uri="{FF2B5EF4-FFF2-40B4-BE49-F238E27FC236}">
                <a16:creationId xmlns:a16="http://schemas.microsoft.com/office/drawing/2014/main" id="{D5790B17-5517-7BEB-8C1F-92BF2AD7B7ED}"/>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Tree>
    <p:extLst>
      <p:ext uri="{BB962C8B-B14F-4D97-AF65-F5344CB8AC3E}">
        <p14:creationId xmlns:p14="http://schemas.microsoft.com/office/powerpoint/2010/main" val="4133607433"/>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387097168"/>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9413" y="274638"/>
            <a:ext cx="2090737"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119813"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8552148"/>
      </p:ext>
    </p:extLst>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11188" y="1600200"/>
            <a:ext cx="4027487"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791075" y="1600200"/>
            <a:ext cx="4029075"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86850743"/>
      </p:ext>
    </p:extLst>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Tree>
    <p:extLst>
      <p:ext uri="{BB962C8B-B14F-4D97-AF65-F5344CB8AC3E}">
        <p14:creationId xmlns:p14="http://schemas.microsoft.com/office/powerpoint/2010/main" val="4247140486"/>
      </p:ext>
    </p:extLst>
  </p:cSld>
  <p:clrMapOvr>
    <a:masterClrMapping/>
  </p:clrMapOvr>
  <p:transition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839255871"/>
      </p:ext>
    </p:extLst>
  </p:cSld>
  <p:clrMapOvr>
    <a:masterClrMapping/>
  </p:clrMapOvr>
  <p:transition advClick="0"/>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Tree>
    <p:extLst>
      <p:ext uri="{BB962C8B-B14F-4D97-AF65-F5344CB8AC3E}">
        <p14:creationId xmlns:p14="http://schemas.microsoft.com/office/powerpoint/2010/main" val="2550646946"/>
      </p:ext>
    </p:extLst>
  </p:cSld>
  <p:clrMapOvr>
    <a:masterClrMapping/>
  </p:clrMapOvr>
  <p:transition advClick="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11188" y="1600200"/>
            <a:ext cx="40274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791075" y="1600200"/>
            <a:ext cx="40290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900504113"/>
      </p:ext>
    </p:extLst>
  </p:cSld>
  <p:clrMapOvr>
    <a:masterClrMapping/>
  </p:clrMapOvr>
  <p:transition advClick="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543791920"/>
      </p:ext>
    </p:extLst>
  </p:cSld>
  <p:clrMapOvr>
    <a:masterClrMapping/>
  </p:clrMapOvr>
  <p:transition advClick="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126943266"/>
      </p:ext>
    </p:extLst>
  </p:cSld>
  <p:clrMapOvr>
    <a:masterClrMapping/>
  </p:clrMapOvr>
  <p:transition advClick="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0741055"/>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298885498"/>
      </p:ext>
    </p:extLst>
  </p:cSld>
  <p:clrMapOvr>
    <a:masterClrMapping/>
  </p:clrMapOvr>
  <p:transition advClick="0"/>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365354886"/>
      </p:ext>
    </p:extLst>
  </p:cSld>
  <p:clrMapOvr>
    <a:masterClrMapping/>
  </p:clrMapOvr>
  <p:transition advClick="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3561831716"/>
      </p:ext>
    </p:extLst>
  </p:cSld>
  <p:clrMapOvr>
    <a:masterClrMapping/>
  </p:clrMapOvr>
  <p:transition advClick="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27923898"/>
      </p:ext>
    </p:extLst>
  </p:cSld>
  <p:clrMapOvr>
    <a:masterClrMapping/>
  </p:clrMapOvr>
  <p:transition advClick="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9413" y="274638"/>
            <a:ext cx="2090737"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119813"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552697085"/>
      </p:ext>
    </p:extLst>
  </p:cSld>
  <p:clrMapOvr>
    <a:masterClrMapping/>
  </p:clrMapOvr>
  <p:transition advClick="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Tree>
    <p:extLst>
      <p:ext uri="{BB962C8B-B14F-4D97-AF65-F5344CB8AC3E}">
        <p14:creationId xmlns:p14="http://schemas.microsoft.com/office/powerpoint/2010/main" val="1979247076"/>
      </p:ext>
    </p:extLst>
  </p:cSld>
  <p:clrMapOvr>
    <a:masterClrMapping/>
  </p:clrMapOvr>
  <p:transition advClick="0"/>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877384753"/>
      </p:ext>
    </p:extLst>
  </p:cSld>
  <p:clrMapOvr>
    <a:masterClrMapping/>
  </p:clrMapOvr>
  <p:transition advClick="0"/>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Tree>
    <p:extLst>
      <p:ext uri="{BB962C8B-B14F-4D97-AF65-F5344CB8AC3E}">
        <p14:creationId xmlns:p14="http://schemas.microsoft.com/office/powerpoint/2010/main" val="1171034937"/>
      </p:ext>
    </p:extLst>
  </p:cSld>
  <p:clrMapOvr>
    <a:masterClrMapping/>
  </p:clrMapOvr>
  <p:transition advClick="0"/>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11188" y="1557338"/>
            <a:ext cx="4027487"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791075" y="1557338"/>
            <a:ext cx="40290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995292111"/>
      </p:ext>
    </p:extLst>
  </p:cSld>
  <p:clrMapOvr>
    <a:masterClrMapping/>
  </p:clrMapOvr>
  <p:transition advClick="0"/>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827845725"/>
      </p:ext>
    </p:extLst>
  </p:cSld>
  <p:clrMapOvr>
    <a:masterClrMapping/>
  </p:clrMapOvr>
  <p:transition advClick="0"/>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438235949"/>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Tree>
    <p:extLst>
      <p:ext uri="{BB962C8B-B14F-4D97-AF65-F5344CB8AC3E}">
        <p14:creationId xmlns:p14="http://schemas.microsoft.com/office/powerpoint/2010/main" val="3050492247"/>
      </p:ext>
    </p:extLst>
  </p:cSld>
  <p:clrMapOvr>
    <a:masterClrMapping/>
  </p:clrMapOvr>
  <p:transition advClick="0"/>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8878896"/>
      </p:ext>
    </p:extLst>
  </p:cSld>
  <p:clrMapOvr>
    <a:masterClrMapping/>
  </p:clrMapOvr>
  <p:transition advClick="0"/>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3622336535"/>
      </p:ext>
    </p:extLst>
  </p:cSld>
  <p:clrMapOvr>
    <a:masterClrMapping/>
  </p:clrMapOvr>
  <p:transition advClick="0"/>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894087942"/>
      </p:ext>
    </p:extLst>
  </p:cSld>
  <p:clrMapOvr>
    <a:masterClrMapping/>
  </p:clrMapOvr>
  <p:transition advClick="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763659538"/>
      </p:ext>
    </p:extLst>
  </p:cSld>
  <p:clrMapOvr>
    <a:masterClrMapping/>
  </p:clrMapOvr>
  <p:transition advClick="0"/>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9413" y="274638"/>
            <a:ext cx="2090737" cy="5675312"/>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119813" cy="5675312"/>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057007401"/>
      </p:ext>
    </p:extLst>
  </p:cSld>
  <p:clrMapOvr>
    <a:masterClrMapping/>
  </p:clrMapOvr>
  <p:transition advClick="0"/>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Tree>
    <p:extLst>
      <p:ext uri="{BB962C8B-B14F-4D97-AF65-F5344CB8AC3E}">
        <p14:creationId xmlns:p14="http://schemas.microsoft.com/office/powerpoint/2010/main" val="1889705669"/>
      </p:ext>
    </p:extLst>
  </p:cSld>
  <p:clrMapOvr>
    <a:masterClrMapping/>
  </p:clrMapOvr>
  <p:transition advClick="0"/>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614239032"/>
      </p:ext>
    </p:extLst>
  </p:cSld>
  <p:clrMapOvr>
    <a:masterClrMapping/>
  </p:clrMapOvr>
  <p:transition advClick="0"/>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Tree>
    <p:extLst>
      <p:ext uri="{BB962C8B-B14F-4D97-AF65-F5344CB8AC3E}">
        <p14:creationId xmlns:p14="http://schemas.microsoft.com/office/powerpoint/2010/main" val="186231383"/>
      </p:ext>
    </p:extLst>
  </p:cSld>
  <p:clrMapOvr>
    <a:masterClrMapping/>
  </p:clrMapOvr>
  <p:transition advClick="0"/>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828346413"/>
      </p:ext>
    </p:extLst>
  </p:cSld>
  <p:clrMapOvr>
    <a:masterClrMapping/>
  </p:clrMapOvr>
  <p:transition advClick="0"/>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520848175"/>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11188" y="1600200"/>
            <a:ext cx="40274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791075" y="1600200"/>
            <a:ext cx="40290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027181273"/>
      </p:ext>
    </p:extLst>
  </p:cSld>
  <p:clrMapOvr>
    <a:masterClrMapping/>
  </p:clrMapOvr>
  <p:transition advClick="0"/>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a:t>Click to edit Master title style</a:t>
            </a:r>
            <a:endParaRPr lang="en-US"/>
          </a:p>
        </p:txBody>
      </p:sp>
    </p:spTree>
    <p:extLst>
      <p:ext uri="{BB962C8B-B14F-4D97-AF65-F5344CB8AC3E}">
        <p14:creationId xmlns:p14="http://schemas.microsoft.com/office/powerpoint/2010/main" val="2274584014"/>
      </p:ext>
    </p:extLst>
  </p:cSld>
  <p:clrMapOvr>
    <a:masterClrMapping/>
  </p:clrMapOvr>
  <p:transition advClick="0"/>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535378"/>
      </p:ext>
    </p:extLst>
  </p:cSld>
  <p:clrMapOvr>
    <a:masterClrMapping/>
  </p:clrMapOvr>
  <p:transition advClick="0"/>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3129959663"/>
      </p:ext>
    </p:extLst>
  </p:cSld>
  <p:clrMapOvr>
    <a:masterClrMapping/>
  </p:clrMapOvr>
  <p:transition advClick="0"/>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1431256352"/>
      </p:ext>
    </p:extLst>
  </p:cSld>
  <p:clrMapOvr>
    <a:masterClrMapping/>
  </p:clrMapOvr>
  <p:transition advClick="0"/>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GB"/>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733018447"/>
      </p:ext>
    </p:extLst>
  </p:cSld>
  <p:clrMapOvr>
    <a:masterClrMapping/>
  </p:clrMapOvr>
  <p:transition advClick="0"/>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934726431"/>
      </p:ext>
    </p:extLst>
  </p:cSld>
  <p:clrMapOvr>
    <a:masterClrMapping/>
  </p:clrMapOvr>
  <p:transition advClick="0"/>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4">
            <a:extLst>
              <a:ext uri="{FF2B5EF4-FFF2-40B4-BE49-F238E27FC236}">
                <a16:creationId xmlns:a16="http://schemas.microsoft.com/office/drawing/2014/main" id="{8221205C-82D1-A694-894B-936282A16DCB}"/>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20169597"/>
      </p:ext>
    </p:extLst>
  </p:cSld>
  <p:clrMapOvr>
    <a:masterClrMapping/>
  </p:clrMapOvr>
  <p:transition advClick="0"/>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a:extLst>
              <a:ext uri="{FF2B5EF4-FFF2-40B4-BE49-F238E27FC236}">
                <a16:creationId xmlns:a16="http://schemas.microsoft.com/office/drawing/2014/main" id="{2F201DB0-C53B-CEDC-ED9A-71ED5850B502}"/>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03636495"/>
      </p:ext>
    </p:extLst>
  </p:cSld>
  <p:clrMapOvr>
    <a:masterClrMapping/>
  </p:clrMapOvr>
  <p:transition advClick="0"/>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a:extLst>
              <a:ext uri="{FF2B5EF4-FFF2-40B4-BE49-F238E27FC236}">
                <a16:creationId xmlns:a16="http://schemas.microsoft.com/office/drawing/2014/main" id="{DE5AC24C-36D9-EE17-9359-F8ACB4863FD6}"/>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53932571"/>
      </p:ext>
    </p:extLst>
  </p:cSld>
  <p:clrMapOvr>
    <a:masterClrMapping/>
  </p:clrMapOvr>
  <p:transition advClick="0"/>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11188" y="1600200"/>
            <a:ext cx="40274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791075" y="1600200"/>
            <a:ext cx="40290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4">
            <a:extLst>
              <a:ext uri="{FF2B5EF4-FFF2-40B4-BE49-F238E27FC236}">
                <a16:creationId xmlns:a16="http://schemas.microsoft.com/office/drawing/2014/main" id="{6979CE8C-93B9-CA94-25DE-97B1D09B8A63}"/>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43870426"/>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523256194"/>
      </p:ext>
    </p:extLst>
  </p:cSld>
  <p:clrMapOvr>
    <a:masterClrMapping/>
  </p:clrMapOvr>
  <p:transition advClick="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4">
            <a:extLst>
              <a:ext uri="{FF2B5EF4-FFF2-40B4-BE49-F238E27FC236}">
                <a16:creationId xmlns:a16="http://schemas.microsoft.com/office/drawing/2014/main" id="{61B44334-E085-3815-2F5F-AF86A2BD8714}"/>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35108697"/>
      </p:ext>
    </p:extLst>
  </p:cSld>
  <p:clrMapOvr>
    <a:masterClrMapping/>
  </p:clrMapOvr>
  <p:transition advClick="0"/>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4">
            <a:extLst>
              <a:ext uri="{FF2B5EF4-FFF2-40B4-BE49-F238E27FC236}">
                <a16:creationId xmlns:a16="http://schemas.microsoft.com/office/drawing/2014/main" id="{953AFDFA-026E-01DD-994F-72477CCC7731}"/>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57420765"/>
      </p:ext>
    </p:extLst>
  </p:cSld>
  <p:clrMapOvr>
    <a:masterClrMapping/>
  </p:clrMapOvr>
  <p:transition advClick="0"/>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2F40870-9716-BBF9-12FA-51EB7EB5A9A2}"/>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26761262"/>
      </p:ext>
    </p:extLst>
  </p:cSld>
  <p:clrMapOvr>
    <a:masterClrMapping/>
  </p:clrMapOvr>
  <p:transition advClick="0"/>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a:extLst>
              <a:ext uri="{FF2B5EF4-FFF2-40B4-BE49-F238E27FC236}">
                <a16:creationId xmlns:a16="http://schemas.microsoft.com/office/drawing/2014/main" id="{3A6FE222-ADD1-FB3C-665B-85295E3DE559}"/>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48715627"/>
      </p:ext>
    </p:extLst>
  </p:cSld>
  <p:clrMapOvr>
    <a:masterClrMapping/>
  </p:clrMapOvr>
  <p:transition advClick="0"/>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a:extLst>
              <a:ext uri="{FF2B5EF4-FFF2-40B4-BE49-F238E27FC236}">
                <a16:creationId xmlns:a16="http://schemas.microsoft.com/office/drawing/2014/main" id="{4F502F42-104E-34D5-7D28-ED03629FF882}"/>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70457558"/>
      </p:ext>
    </p:extLst>
  </p:cSld>
  <p:clrMapOvr>
    <a:masterClrMapping/>
  </p:clrMapOvr>
  <p:transition advClick="0"/>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a:extLst>
              <a:ext uri="{FF2B5EF4-FFF2-40B4-BE49-F238E27FC236}">
                <a16:creationId xmlns:a16="http://schemas.microsoft.com/office/drawing/2014/main" id="{0DB1A7A3-1CAF-1BD3-A7E5-C0D3AC0AB0E4}"/>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85509470"/>
      </p:ext>
    </p:extLst>
  </p:cSld>
  <p:clrMapOvr>
    <a:masterClrMapping/>
  </p:clrMapOvr>
  <p:transition advClick="0"/>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9413" y="274638"/>
            <a:ext cx="2090737"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119813"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a:extLst>
              <a:ext uri="{FF2B5EF4-FFF2-40B4-BE49-F238E27FC236}">
                <a16:creationId xmlns:a16="http://schemas.microsoft.com/office/drawing/2014/main" id="{78A51181-9972-C5DB-B06C-10C0431272E7}"/>
              </a:ext>
            </a:extLst>
          </p:cNvPr>
          <p:cNvSpPr>
            <a:spLocks noGrp="1" noChangeArrowheads="1"/>
          </p:cNvSpPr>
          <p:nvPr>
            <p:ph type="ftr" sz="quarter"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29730859"/>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257551973"/>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7865954"/>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4263597596"/>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651558782"/>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nrich.maths.org/enriching"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3.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3.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2.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CCCCFF"/>
            </a:gs>
          </a:gsLst>
          <a:path path="rect">
            <a:fillToRect t="100000" r="100000"/>
          </a:path>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1AA369C-59F5-399E-6B0D-5FFC12838D76}"/>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5B53580-B648-7267-1464-C2F77ED8CF89}"/>
              </a:ext>
            </a:extLst>
          </p:cNvPr>
          <p:cNvSpPr>
            <a:spLocks noGrp="1" noChangeArrowheads="1"/>
          </p:cNvSpPr>
          <p:nvPr>
            <p:ph type="body" idx="1"/>
          </p:nvPr>
        </p:nvSpPr>
        <p:spPr bwMode="auto">
          <a:xfrm>
            <a:off x="611188" y="1600200"/>
            <a:ext cx="820896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6">
            <a:extLst>
              <a:ext uri="{FF2B5EF4-FFF2-40B4-BE49-F238E27FC236}">
                <a16:creationId xmlns:a16="http://schemas.microsoft.com/office/drawing/2014/main" id="{B4CEC902-30B0-22BC-BB96-4824324CF1FC}"/>
              </a:ext>
            </a:extLst>
          </p:cNvPr>
          <p:cNvSpPr>
            <a:spLocks noChangeArrowheads="1"/>
          </p:cNvSpPr>
          <p:nvPr/>
        </p:nvSpPr>
        <p:spPr bwMode="auto">
          <a:xfrm>
            <a:off x="3348038" y="6165850"/>
            <a:ext cx="3416320" cy="369332"/>
          </a:xfrm>
          <a:prstGeom prst="rect">
            <a:avLst/>
          </a:prstGeom>
          <a:noFill/>
          <a:ln>
            <a:noFill/>
          </a:ln>
        </p:spPr>
        <p:txBody>
          <a:bodyPr wrap="none">
            <a:spAutoFit/>
          </a:bodyPr>
          <a:lstStyle>
            <a:lvl1pPr eaLnBrk="0" hangingPunct="0">
              <a:defRPr sz="2400" u="sng">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u="sng">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u="sng">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u="sng">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en-GB" altLang="en-US" sz="1800" u="none" dirty="0">
                <a:solidFill>
                  <a:schemeClr val="accent2"/>
                </a:solidFill>
                <a:hlinkClick r:id="rId14"/>
              </a:rPr>
              <a:t>http://nrich.maths.org/enriching</a:t>
            </a:r>
            <a:r>
              <a:rPr lang="en-GB" altLang="en-US" sz="1800" u="none" dirty="0">
                <a:solidFill>
                  <a:schemeClr val="accent2"/>
                </a:solidFill>
              </a:rPr>
              <a:t> </a:t>
            </a:r>
            <a:endParaRPr lang="en-US" altLang="en-US" sz="1800" u="none" dirty="0">
              <a:solidFill>
                <a:schemeClr val="accent2"/>
              </a:solidFill>
            </a:endParaRPr>
          </a:p>
        </p:txBody>
      </p:sp>
      <p:pic>
        <p:nvPicPr>
          <p:cNvPr id="1029" name="Picture 7" descr="spiral">
            <a:extLst>
              <a:ext uri="{FF2B5EF4-FFF2-40B4-BE49-F238E27FC236}">
                <a16:creationId xmlns:a16="http://schemas.microsoft.com/office/drawing/2014/main" id="{599EC4B2-8731-3291-8C88-52E59930ED5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3500" y="5973763"/>
            <a:ext cx="125888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709" r:id="rId12"/>
  </p:sldLayoutIdLst>
  <p:transition advClick="0"/>
  <p:txStyles>
    <p:titleStyle>
      <a:lvl1pPr algn="ctr" rtl="0" eaLnBrk="0" fontAlgn="base" hangingPunct="0">
        <a:spcBef>
          <a:spcPct val="0"/>
        </a:spcBef>
        <a:spcAft>
          <a:spcPct val="0"/>
        </a:spcAft>
        <a:defRPr sz="4400" b="1">
          <a:solidFill>
            <a:srgbClr val="000099"/>
          </a:solidFill>
          <a:latin typeface="+mj-lt"/>
          <a:ea typeface="+mj-ea"/>
          <a:cs typeface="ＭＳ Ｐゴシック" charset="0"/>
        </a:defRPr>
      </a:lvl1pPr>
      <a:lvl2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2pPr>
      <a:lvl3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3pPr>
      <a:lvl4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4pPr>
      <a:lvl5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5pPr>
      <a:lvl6pPr marL="457200" algn="ctr" rtl="0" eaLnBrk="0" fontAlgn="base" hangingPunct="0">
        <a:spcBef>
          <a:spcPct val="0"/>
        </a:spcBef>
        <a:spcAft>
          <a:spcPct val="0"/>
        </a:spcAft>
        <a:defRPr sz="4400" b="1">
          <a:solidFill>
            <a:srgbClr val="000099"/>
          </a:solidFill>
          <a:latin typeface="Arial" charset="0"/>
          <a:ea typeface="ＭＳ Ｐゴシック" charset="0"/>
        </a:defRPr>
      </a:lvl6pPr>
      <a:lvl7pPr marL="914400" algn="ctr" rtl="0" eaLnBrk="0" fontAlgn="base" hangingPunct="0">
        <a:spcBef>
          <a:spcPct val="0"/>
        </a:spcBef>
        <a:spcAft>
          <a:spcPct val="0"/>
        </a:spcAft>
        <a:defRPr sz="4400" b="1">
          <a:solidFill>
            <a:srgbClr val="000099"/>
          </a:solidFill>
          <a:latin typeface="Arial" charset="0"/>
          <a:ea typeface="ＭＳ Ｐゴシック" charset="0"/>
        </a:defRPr>
      </a:lvl7pPr>
      <a:lvl8pPr marL="1371600" algn="ctr" rtl="0" eaLnBrk="0" fontAlgn="base" hangingPunct="0">
        <a:spcBef>
          <a:spcPct val="0"/>
        </a:spcBef>
        <a:spcAft>
          <a:spcPct val="0"/>
        </a:spcAft>
        <a:defRPr sz="4400" b="1">
          <a:solidFill>
            <a:srgbClr val="000099"/>
          </a:solidFill>
          <a:latin typeface="Arial" charset="0"/>
          <a:ea typeface="ＭＳ Ｐゴシック" charset="0"/>
        </a:defRPr>
      </a:lvl8pPr>
      <a:lvl9pPr marL="1828800" algn="ctr" rtl="0" eaLnBrk="0" fontAlgn="base" hangingPunct="0">
        <a:spcBef>
          <a:spcPct val="0"/>
        </a:spcBef>
        <a:spcAft>
          <a:spcPct val="0"/>
        </a:spcAft>
        <a:defRPr sz="4400" b="1">
          <a:solidFill>
            <a:srgbClr val="000099"/>
          </a:solidFill>
          <a:latin typeface="Arial" charset="0"/>
          <a:ea typeface="ＭＳ Ｐゴシック" charset="0"/>
        </a:defRPr>
      </a:lvl9pPr>
    </p:titleStyle>
    <p:bodyStyle>
      <a:lvl1pPr marL="455613" indent="-455613" algn="l" rtl="0" eaLnBrk="0" fontAlgn="base" hangingPunct="0">
        <a:spcBef>
          <a:spcPct val="20000"/>
        </a:spcBef>
        <a:spcAft>
          <a:spcPct val="0"/>
        </a:spcAft>
        <a:buFont typeface="Wingdings" pitchFamily="2" charset="2"/>
        <a:buChar char="Ø"/>
        <a:defRPr sz="3200">
          <a:solidFill>
            <a:srgbClr val="000099"/>
          </a:solidFill>
          <a:latin typeface="+mn-lt"/>
          <a:ea typeface="+mn-ea"/>
          <a:cs typeface="ＭＳ Ｐゴシック" charset="0"/>
        </a:defRPr>
      </a:lvl1pPr>
      <a:lvl2pPr marL="977900" indent="-342900" algn="l" rtl="0" eaLnBrk="0" fontAlgn="base" hangingPunct="0">
        <a:spcBef>
          <a:spcPct val="20000"/>
        </a:spcBef>
        <a:spcAft>
          <a:spcPct val="0"/>
        </a:spcAft>
        <a:buFont typeface="Wingdings" pitchFamily="2" charset="2"/>
        <a:buChar char="Ø"/>
        <a:defRPr sz="2800">
          <a:solidFill>
            <a:srgbClr val="000099"/>
          </a:solidFill>
          <a:latin typeface="+mn-lt"/>
          <a:ea typeface="+mn-ea"/>
        </a:defRPr>
      </a:lvl2pPr>
      <a:lvl3pPr marL="1427163" indent="-269875" algn="l" rtl="0" eaLnBrk="0" fontAlgn="base" hangingPunct="0">
        <a:spcBef>
          <a:spcPct val="20000"/>
        </a:spcBef>
        <a:spcAft>
          <a:spcPct val="0"/>
        </a:spcAft>
        <a:buFont typeface="Wingdings" pitchFamily="2" charset="2"/>
        <a:buChar char="Ø"/>
        <a:defRPr sz="2400">
          <a:solidFill>
            <a:srgbClr val="000099"/>
          </a:solidFill>
          <a:latin typeface="+mn-lt"/>
          <a:ea typeface="+mn-ea"/>
        </a:defRPr>
      </a:lvl3pPr>
      <a:lvl4pPr marL="1973263" indent="-269875" algn="l" rtl="0" eaLnBrk="0" fontAlgn="base" hangingPunct="0">
        <a:spcBef>
          <a:spcPct val="20000"/>
        </a:spcBef>
        <a:spcAft>
          <a:spcPct val="0"/>
        </a:spcAft>
        <a:buFont typeface="Wingdings" pitchFamily="2" charset="2"/>
        <a:buChar char="Ø"/>
        <a:defRPr sz="2000">
          <a:solidFill>
            <a:srgbClr val="000099"/>
          </a:solidFill>
          <a:latin typeface="+mn-lt"/>
          <a:ea typeface="+mn-ea"/>
        </a:defRPr>
      </a:lvl4pPr>
      <a:lvl5pPr marL="2422525" indent="-269875" algn="l" rtl="0" eaLnBrk="0" fontAlgn="base" hangingPunct="0">
        <a:spcBef>
          <a:spcPct val="20000"/>
        </a:spcBef>
        <a:spcAft>
          <a:spcPct val="0"/>
        </a:spcAft>
        <a:buFont typeface="Wingdings" pitchFamily="2" charset="2"/>
        <a:buChar char="Ø"/>
        <a:defRPr sz="2000">
          <a:solidFill>
            <a:srgbClr val="000099"/>
          </a:solidFill>
          <a:latin typeface="+mn-lt"/>
          <a:ea typeface="+mn-ea"/>
        </a:defRPr>
      </a:lvl5pPr>
      <a:lvl6pPr marL="28797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6pPr>
      <a:lvl7pPr marL="33369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7pPr>
      <a:lvl8pPr marL="37941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8pPr>
      <a:lvl9pPr marL="42513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CCCCFF"/>
            </a:gs>
          </a:gsLst>
          <a:path path="rect">
            <a:fillToRect t="100000" r="100000"/>
          </a:path>
        </a:gradFill>
        <a:effectLst/>
      </p:bgPr>
    </p:bg>
    <p:spTree>
      <p:nvGrpSpPr>
        <p:cNvPr id="1" name=""/>
        <p:cNvGrpSpPr/>
        <p:nvPr/>
      </p:nvGrpSpPr>
      <p:grpSpPr>
        <a:xfrm>
          <a:off x="0" y="0"/>
          <a:ext cx="0" cy="0"/>
          <a:chOff x="0" y="0"/>
          <a:chExt cx="0" cy="0"/>
        </a:xfrm>
      </p:grpSpPr>
      <p:pic>
        <p:nvPicPr>
          <p:cNvPr id="2050" name="Picture 9">
            <a:extLst>
              <a:ext uri="{FF2B5EF4-FFF2-40B4-BE49-F238E27FC236}">
                <a16:creationId xmlns:a16="http://schemas.microsoft.com/office/drawing/2014/main" id="{EE83F5E4-A8BF-3E9E-E015-3E67F272A0B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24075" y="2133600"/>
            <a:ext cx="4935538" cy="299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a:extLst>
              <a:ext uri="{FF2B5EF4-FFF2-40B4-BE49-F238E27FC236}">
                <a16:creationId xmlns:a16="http://schemas.microsoft.com/office/drawing/2014/main" id="{CB3F2A1B-2C9F-A43B-76AC-D80DCC5A7AFC}"/>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2" name="Rectangle 3">
            <a:extLst>
              <a:ext uri="{FF2B5EF4-FFF2-40B4-BE49-F238E27FC236}">
                <a16:creationId xmlns:a16="http://schemas.microsoft.com/office/drawing/2014/main" id="{08BB39D4-A733-45C0-0C48-A1A50206B642}"/>
              </a:ext>
            </a:extLst>
          </p:cNvPr>
          <p:cNvSpPr>
            <a:spLocks noGrp="1" noChangeArrowheads="1"/>
          </p:cNvSpPr>
          <p:nvPr>
            <p:ph type="body" idx="1"/>
          </p:nvPr>
        </p:nvSpPr>
        <p:spPr bwMode="auto">
          <a:xfrm>
            <a:off x="611188" y="1600200"/>
            <a:ext cx="820896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2053" name="Picture 6" descr="Copy of cuarms">
            <a:hlinkClick r:id="" action="ppaction://hlinkshowjump?jump=nextslide"/>
            <a:extLst>
              <a:ext uri="{FF2B5EF4-FFF2-40B4-BE49-F238E27FC236}">
                <a16:creationId xmlns:a16="http://schemas.microsoft.com/office/drawing/2014/main" id="{A8AA6A0C-3FCB-F204-4249-434885B4FF99}"/>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532813" y="6165850"/>
            <a:ext cx="369887"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8">
            <a:extLst>
              <a:ext uri="{FF2B5EF4-FFF2-40B4-BE49-F238E27FC236}">
                <a16:creationId xmlns:a16="http://schemas.microsoft.com/office/drawing/2014/main" id="{4EF999FA-0AA2-9C39-D82D-9CBFC066DE08}"/>
              </a:ext>
            </a:extLst>
          </p:cNvPr>
          <p:cNvSpPr>
            <a:spLocks noChangeArrowheads="1"/>
          </p:cNvSpPr>
          <p:nvPr/>
        </p:nvSpPr>
        <p:spPr bwMode="auto">
          <a:xfrm>
            <a:off x="3348038" y="6165850"/>
            <a:ext cx="2330450" cy="366713"/>
          </a:xfrm>
          <a:prstGeom prst="rect">
            <a:avLst/>
          </a:prstGeom>
          <a:noFill/>
          <a:ln>
            <a:noFill/>
          </a:ln>
        </p:spPr>
        <p:txBody>
          <a:bodyPr wrap="none">
            <a:spAutoFit/>
          </a:bodyPr>
          <a:lstStyle>
            <a:lvl1pPr eaLnBrk="0" hangingPunct="0">
              <a:defRPr sz="2400" u="sng">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u="sng">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u="sng">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u="sng">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en-GB" altLang="en-US" sz="1800" u="none">
                <a:solidFill>
                  <a:schemeClr val="accent2"/>
                </a:solidFill>
              </a:rPr>
              <a:t>http://nrich.maths.org</a:t>
            </a:r>
            <a:endParaRPr lang="en-US" altLang="en-US" sz="1800" u="none">
              <a:solidFill>
                <a:schemeClr val="accent2"/>
              </a:solidFill>
            </a:endParaRP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ransition advClick="0"/>
  <p:txStyles>
    <p:titleStyle>
      <a:lvl1pPr algn="ctr" rtl="0" eaLnBrk="0" fontAlgn="base" hangingPunct="0">
        <a:spcBef>
          <a:spcPct val="0"/>
        </a:spcBef>
        <a:spcAft>
          <a:spcPct val="0"/>
        </a:spcAft>
        <a:defRPr sz="4400" b="1">
          <a:solidFill>
            <a:srgbClr val="000099"/>
          </a:solidFill>
          <a:latin typeface="+mj-lt"/>
          <a:ea typeface="+mj-ea"/>
          <a:cs typeface="ＭＳ Ｐゴシック" charset="0"/>
        </a:defRPr>
      </a:lvl1pPr>
      <a:lvl2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2pPr>
      <a:lvl3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3pPr>
      <a:lvl4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4pPr>
      <a:lvl5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5pPr>
      <a:lvl6pPr marL="457200" algn="ctr" rtl="0" eaLnBrk="0" fontAlgn="base" hangingPunct="0">
        <a:spcBef>
          <a:spcPct val="0"/>
        </a:spcBef>
        <a:spcAft>
          <a:spcPct val="0"/>
        </a:spcAft>
        <a:defRPr sz="4400" b="1">
          <a:solidFill>
            <a:srgbClr val="000099"/>
          </a:solidFill>
          <a:latin typeface="Arial" charset="0"/>
          <a:ea typeface="ＭＳ Ｐゴシック" charset="0"/>
        </a:defRPr>
      </a:lvl6pPr>
      <a:lvl7pPr marL="914400" algn="ctr" rtl="0" eaLnBrk="0" fontAlgn="base" hangingPunct="0">
        <a:spcBef>
          <a:spcPct val="0"/>
        </a:spcBef>
        <a:spcAft>
          <a:spcPct val="0"/>
        </a:spcAft>
        <a:defRPr sz="4400" b="1">
          <a:solidFill>
            <a:srgbClr val="000099"/>
          </a:solidFill>
          <a:latin typeface="Arial" charset="0"/>
          <a:ea typeface="ＭＳ Ｐゴシック" charset="0"/>
        </a:defRPr>
      </a:lvl7pPr>
      <a:lvl8pPr marL="1371600" algn="ctr" rtl="0" eaLnBrk="0" fontAlgn="base" hangingPunct="0">
        <a:spcBef>
          <a:spcPct val="0"/>
        </a:spcBef>
        <a:spcAft>
          <a:spcPct val="0"/>
        </a:spcAft>
        <a:defRPr sz="4400" b="1">
          <a:solidFill>
            <a:srgbClr val="000099"/>
          </a:solidFill>
          <a:latin typeface="Arial" charset="0"/>
          <a:ea typeface="ＭＳ Ｐゴシック" charset="0"/>
        </a:defRPr>
      </a:lvl8pPr>
      <a:lvl9pPr marL="1828800" algn="ctr" rtl="0" eaLnBrk="0" fontAlgn="base" hangingPunct="0">
        <a:spcBef>
          <a:spcPct val="0"/>
        </a:spcBef>
        <a:spcAft>
          <a:spcPct val="0"/>
        </a:spcAft>
        <a:defRPr sz="4400" b="1">
          <a:solidFill>
            <a:srgbClr val="000099"/>
          </a:solidFill>
          <a:latin typeface="Arial" charset="0"/>
          <a:ea typeface="ＭＳ Ｐゴシック" charset="0"/>
        </a:defRPr>
      </a:lvl9pPr>
    </p:titleStyle>
    <p:bodyStyle>
      <a:lvl1pPr marL="455613" indent="-455613" algn="l" rtl="0" eaLnBrk="0" fontAlgn="base" hangingPunct="0">
        <a:spcBef>
          <a:spcPct val="20000"/>
        </a:spcBef>
        <a:spcAft>
          <a:spcPct val="0"/>
        </a:spcAft>
        <a:buFont typeface="Wingdings" pitchFamily="2" charset="2"/>
        <a:buChar char="Ø"/>
        <a:defRPr sz="3200">
          <a:solidFill>
            <a:srgbClr val="000099"/>
          </a:solidFill>
          <a:latin typeface="+mn-lt"/>
          <a:ea typeface="+mn-ea"/>
          <a:cs typeface="ＭＳ Ｐゴシック" charset="0"/>
        </a:defRPr>
      </a:lvl1pPr>
      <a:lvl2pPr marL="977900" indent="-342900" algn="l" rtl="0" eaLnBrk="0" fontAlgn="base" hangingPunct="0">
        <a:spcBef>
          <a:spcPct val="20000"/>
        </a:spcBef>
        <a:spcAft>
          <a:spcPct val="0"/>
        </a:spcAft>
        <a:buFont typeface="Wingdings" pitchFamily="2" charset="2"/>
        <a:buChar char="Ø"/>
        <a:defRPr sz="2800">
          <a:solidFill>
            <a:srgbClr val="000099"/>
          </a:solidFill>
          <a:latin typeface="+mn-lt"/>
          <a:ea typeface="+mn-ea"/>
        </a:defRPr>
      </a:lvl2pPr>
      <a:lvl3pPr marL="1427163" indent="-269875" algn="l" rtl="0" eaLnBrk="0" fontAlgn="base" hangingPunct="0">
        <a:spcBef>
          <a:spcPct val="20000"/>
        </a:spcBef>
        <a:spcAft>
          <a:spcPct val="0"/>
        </a:spcAft>
        <a:buFont typeface="Wingdings" pitchFamily="2" charset="2"/>
        <a:buChar char="Ø"/>
        <a:defRPr sz="2400">
          <a:solidFill>
            <a:srgbClr val="000099"/>
          </a:solidFill>
          <a:latin typeface="+mn-lt"/>
          <a:ea typeface="+mn-ea"/>
        </a:defRPr>
      </a:lvl3pPr>
      <a:lvl4pPr marL="1973263" indent="-269875" algn="l" rtl="0" eaLnBrk="0" fontAlgn="base" hangingPunct="0">
        <a:spcBef>
          <a:spcPct val="20000"/>
        </a:spcBef>
        <a:spcAft>
          <a:spcPct val="0"/>
        </a:spcAft>
        <a:buFont typeface="Wingdings" pitchFamily="2" charset="2"/>
        <a:buChar char="Ø"/>
        <a:defRPr sz="2000">
          <a:solidFill>
            <a:srgbClr val="000099"/>
          </a:solidFill>
          <a:latin typeface="+mn-lt"/>
          <a:ea typeface="+mn-ea"/>
        </a:defRPr>
      </a:lvl4pPr>
      <a:lvl5pPr marL="2422525" indent="-269875" algn="l" rtl="0" eaLnBrk="0" fontAlgn="base" hangingPunct="0">
        <a:spcBef>
          <a:spcPct val="20000"/>
        </a:spcBef>
        <a:spcAft>
          <a:spcPct val="0"/>
        </a:spcAft>
        <a:buFont typeface="Wingdings" pitchFamily="2" charset="2"/>
        <a:buChar char="Ø"/>
        <a:defRPr sz="2000">
          <a:solidFill>
            <a:srgbClr val="000099"/>
          </a:solidFill>
          <a:latin typeface="+mn-lt"/>
          <a:ea typeface="+mn-ea"/>
        </a:defRPr>
      </a:lvl5pPr>
      <a:lvl6pPr marL="28797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6pPr>
      <a:lvl7pPr marL="33369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7pPr>
      <a:lvl8pPr marL="37941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8pPr>
      <a:lvl9pPr marL="42513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CCCCFF"/>
            </a:gs>
          </a:gsLst>
          <a:path path="rect">
            <a:fillToRect t="100000" r="100000"/>
          </a:path>
        </a:gra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1E6CCF9-DAD4-95CE-F619-72842FF80E19}"/>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a:extLst>
              <a:ext uri="{FF2B5EF4-FFF2-40B4-BE49-F238E27FC236}">
                <a16:creationId xmlns:a16="http://schemas.microsoft.com/office/drawing/2014/main" id="{18EFC180-167D-E59A-8891-512037059B67}"/>
              </a:ext>
            </a:extLst>
          </p:cNvPr>
          <p:cNvSpPr>
            <a:spLocks noGrp="1" noChangeArrowheads="1"/>
          </p:cNvSpPr>
          <p:nvPr>
            <p:ph type="body" idx="1"/>
          </p:nvPr>
        </p:nvSpPr>
        <p:spPr bwMode="auto">
          <a:xfrm>
            <a:off x="611188" y="1557338"/>
            <a:ext cx="8208962"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6" name="Line 4">
            <a:extLst>
              <a:ext uri="{FF2B5EF4-FFF2-40B4-BE49-F238E27FC236}">
                <a16:creationId xmlns:a16="http://schemas.microsoft.com/office/drawing/2014/main" id="{3542BD7A-B84C-F14B-42A6-DD33D648ABD4}"/>
              </a:ext>
            </a:extLst>
          </p:cNvPr>
          <p:cNvSpPr>
            <a:spLocks noChangeShapeType="1"/>
          </p:cNvSpPr>
          <p:nvPr/>
        </p:nvSpPr>
        <p:spPr bwMode="auto">
          <a:xfrm flipV="1">
            <a:off x="0" y="1341438"/>
            <a:ext cx="9144000" cy="0"/>
          </a:xfrm>
          <a:prstGeom prst="line">
            <a:avLst/>
          </a:prstGeom>
          <a:noFill/>
          <a:ln w="76200" cmpd="tri">
            <a:solidFill>
              <a:srgbClr val="0000CC"/>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3077" name="Picture 7" descr="Copy of cuarms">
            <a:extLst>
              <a:ext uri="{FF2B5EF4-FFF2-40B4-BE49-F238E27FC236}">
                <a16:creationId xmlns:a16="http://schemas.microsoft.com/office/drawing/2014/main" id="{CAA9B010-5323-A47D-D29B-0A7272B2295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532813" y="6165850"/>
            <a:ext cx="369887"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9">
            <a:extLst>
              <a:ext uri="{FF2B5EF4-FFF2-40B4-BE49-F238E27FC236}">
                <a16:creationId xmlns:a16="http://schemas.microsoft.com/office/drawing/2014/main" id="{2EDC0C4C-7CB5-65D5-70A3-4FE6AB7CB7DA}"/>
              </a:ext>
            </a:extLst>
          </p:cNvPr>
          <p:cNvSpPr>
            <a:spLocks noChangeArrowheads="1"/>
          </p:cNvSpPr>
          <p:nvPr/>
        </p:nvSpPr>
        <p:spPr bwMode="auto">
          <a:xfrm>
            <a:off x="3348038" y="6165850"/>
            <a:ext cx="2330450" cy="366713"/>
          </a:xfrm>
          <a:prstGeom prst="rect">
            <a:avLst/>
          </a:prstGeom>
          <a:noFill/>
          <a:ln>
            <a:noFill/>
          </a:ln>
        </p:spPr>
        <p:txBody>
          <a:bodyPr wrap="none">
            <a:spAutoFit/>
          </a:bodyPr>
          <a:lstStyle>
            <a:lvl1pPr eaLnBrk="0" hangingPunct="0">
              <a:defRPr sz="2400" u="sng">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u="sng">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u="sng">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u="sng">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en-GB" altLang="en-US" sz="1800" u="none">
                <a:solidFill>
                  <a:schemeClr val="accent2"/>
                </a:solidFill>
              </a:rPr>
              <a:t>http://nrich.maths.org</a:t>
            </a:r>
            <a:endParaRPr lang="en-US" altLang="en-US" sz="1800" u="none">
              <a:solidFill>
                <a:schemeClr val="accent2"/>
              </a:solidFill>
            </a:endParaRPr>
          </a:p>
        </p:txBody>
      </p:sp>
      <p:pic>
        <p:nvPicPr>
          <p:cNvPr id="3079" name="Picture 10" descr="spiral">
            <a:extLst>
              <a:ext uri="{FF2B5EF4-FFF2-40B4-BE49-F238E27FC236}">
                <a16:creationId xmlns:a16="http://schemas.microsoft.com/office/drawing/2014/main" id="{DFA29B64-662D-77C1-C669-AA92EB963D7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0813" y="5986463"/>
            <a:ext cx="1258887"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ransition advClick="0"/>
  <p:txStyles>
    <p:titleStyle>
      <a:lvl1pPr algn="ctr" rtl="0" eaLnBrk="0" fontAlgn="base" hangingPunct="0">
        <a:spcBef>
          <a:spcPct val="0"/>
        </a:spcBef>
        <a:spcAft>
          <a:spcPct val="0"/>
        </a:spcAft>
        <a:defRPr sz="4400" b="1">
          <a:solidFill>
            <a:srgbClr val="000099"/>
          </a:solidFill>
          <a:latin typeface="+mj-lt"/>
          <a:ea typeface="+mj-ea"/>
          <a:cs typeface="ＭＳ Ｐゴシック" charset="0"/>
        </a:defRPr>
      </a:lvl1pPr>
      <a:lvl2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2pPr>
      <a:lvl3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3pPr>
      <a:lvl4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4pPr>
      <a:lvl5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5pPr>
      <a:lvl6pPr marL="457200" algn="ctr" rtl="0" eaLnBrk="0" fontAlgn="base" hangingPunct="0">
        <a:spcBef>
          <a:spcPct val="0"/>
        </a:spcBef>
        <a:spcAft>
          <a:spcPct val="0"/>
        </a:spcAft>
        <a:defRPr sz="4400" b="1">
          <a:solidFill>
            <a:srgbClr val="000099"/>
          </a:solidFill>
          <a:latin typeface="Arial" charset="0"/>
          <a:ea typeface="ＭＳ Ｐゴシック" charset="0"/>
        </a:defRPr>
      </a:lvl6pPr>
      <a:lvl7pPr marL="914400" algn="ctr" rtl="0" eaLnBrk="0" fontAlgn="base" hangingPunct="0">
        <a:spcBef>
          <a:spcPct val="0"/>
        </a:spcBef>
        <a:spcAft>
          <a:spcPct val="0"/>
        </a:spcAft>
        <a:defRPr sz="4400" b="1">
          <a:solidFill>
            <a:srgbClr val="000099"/>
          </a:solidFill>
          <a:latin typeface="Arial" charset="0"/>
          <a:ea typeface="ＭＳ Ｐゴシック" charset="0"/>
        </a:defRPr>
      </a:lvl7pPr>
      <a:lvl8pPr marL="1371600" algn="ctr" rtl="0" eaLnBrk="0" fontAlgn="base" hangingPunct="0">
        <a:spcBef>
          <a:spcPct val="0"/>
        </a:spcBef>
        <a:spcAft>
          <a:spcPct val="0"/>
        </a:spcAft>
        <a:defRPr sz="4400" b="1">
          <a:solidFill>
            <a:srgbClr val="000099"/>
          </a:solidFill>
          <a:latin typeface="Arial" charset="0"/>
          <a:ea typeface="ＭＳ Ｐゴシック" charset="0"/>
        </a:defRPr>
      </a:lvl8pPr>
      <a:lvl9pPr marL="1828800" algn="ctr" rtl="0" eaLnBrk="0" fontAlgn="base" hangingPunct="0">
        <a:spcBef>
          <a:spcPct val="0"/>
        </a:spcBef>
        <a:spcAft>
          <a:spcPct val="0"/>
        </a:spcAft>
        <a:defRPr sz="4400" b="1">
          <a:solidFill>
            <a:srgbClr val="000099"/>
          </a:solidFill>
          <a:latin typeface="Arial" charset="0"/>
          <a:ea typeface="ＭＳ Ｐゴシック" charset="0"/>
        </a:defRPr>
      </a:lvl9pPr>
    </p:titleStyle>
    <p:bodyStyle>
      <a:lvl1pPr marL="441325" indent="-441325" algn="l" rtl="0" eaLnBrk="0" fontAlgn="base" hangingPunct="0">
        <a:spcBef>
          <a:spcPct val="20000"/>
        </a:spcBef>
        <a:spcAft>
          <a:spcPct val="10000"/>
        </a:spcAft>
        <a:buFont typeface="Wingdings" pitchFamily="2" charset="2"/>
        <a:buChar char="Ø"/>
        <a:defRPr sz="2800">
          <a:solidFill>
            <a:srgbClr val="000099"/>
          </a:solidFill>
          <a:latin typeface="+mn-lt"/>
          <a:ea typeface="+mn-ea"/>
          <a:cs typeface="ＭＳ Ｐゴシック" charset="0"/>
        </a:defRPr>
      </a:lvl1pPr>
      <a:lvl2pPr marL="977900" indent="-357188" algn="l" rtl="0" eaLnBrk="0" fontAlgn="base" hangingPunct="0">
        <a:spcBef>
          <a:spcPct val="20000"/>
        </a:spcBef>
        <a:spcAft>
          <a:spcPct val="10000"/>
        </a:spcAft>
        <a:buFont typeface="Wingdings" pitchFamily="2" charset="2"/>
        <a:buChar char="Ø"/>
        <a:defRPr sz="2800">
          <a:solidFill>
            <a:srgbClr val="000099"/>
          </a:solidFill>
          <a:latin typeface="+mn-lt"/>
          <a:ea typeface="+mn-ea"/>
        </a:defRPr>
      </a:lvl2pPr>
      <a:lvl3pPr marL="1427163" indent="-269875" algn="l" rtl="0" eaLnBrk="0" fontAlgn="base" hangingPunct="0">
        <a:spcBef>
          <a:spcPct val="20000"/>
        </a:spcBef>
        <a:spcAft>
          <a:spcPct val="10000"/>
        </a:spcAft>
        <a:buFont typeface="Wingdings" pitchFamily="2" charset="2"/>
        <a:buChar char="Ø"/>
        <a:defRPr sz="2400">
          <a:solidFill>
            <a:srgbClr val="000099"/>
          </a:solidFill>
          <a:latin typeface="+mn-lt"/>
          <a:ea typeface="+mn-ea"/>
        </a:defRPr>
      </a:lvl3pPr>
      <a:lvl4pPr marL="1973263" indent="-269875" algn="l" rtl="0" eaLnBrk="0" fontAlgn="base" hangingPunct="0">
        <a:spcBef>
          <a:spcPct val="20000"/>
        </a:spcBef>
        <a:spcAft>
          <a:spcPct val="10000"/>
        </a:spcAft>
        <a:buFont typeface="Wingdings" pitchFamily="2" charset="2"/>
        <a:buChar char="Ø"/>
        <a:defRPr sz="2000">
          <a:solidFill>
            <a:srgbClr val="000099"/>
          </a:solidFill>
          <a:latin typeface="+mn-lt"/>
          <a:ea typeface="+mn-ea"/>
        </a:defRPr>
      </a:lvl4pPr>
      <a:lvl5pPr marL="2422525" indent="-269875" algn="l" rtl="0" eaLnBrk="0" fontAlgn="base" hangingPunct="0">
        <a:spcBef>
          <a:spcPct val="20000"/>
        </a:spcBef>
        <a:spcAft>
          <a:spcPct val="10000"/>
        </a:spcAft>
        <a:buFont typeface="Wingdings" pitchFamily="2" charset="2"/>
        <a:buChar char="Ø"/>
        <a:defRPr sz="2000">
          <a:solidFill>
            <a:srgbClr val="000099"/>
          </a:solidFill>
          <a:latin typeface="+mn-lt"/>
          <a:ea typeface="+mn-ea"/>
        </a:defRPr>
      </a:lvl5pPr>
      <a:lvl6pPr marL="2879725" indent="-269875" algn="l" rtl="0" eaLnBrk="0" fontAlgn="base" hangingPunct="0">
        <a:spcBef>
          <a:spcPct val="20000"/>
        </a:spcBef>
        <a:spcAft>
          <a:spcPct val="10000"/>
        </a:spcAft>
        <a:buFont typeface="Wingdings" charset="0"/>
        <a:buChar char="Ø"/>
        <a:defRPr sz="2000">
          <a:solidFill>
            <a:srgbClr val="000099"/>
          </a:solidFill>
          <a:latin typeface="+mn-lt"/>
          <a:ea typeface="+mn-ea"/>
        </a:defRPr>
      </a:lvl6pPr>
      <a:lvl7pPr marL="3336925" indent="-269875" algn="l" rtl="0" eaLnBrk="0" fontAlgn="base" hangingPunct="0">
        <a:spcBef>
          <a:spcPct val="20000"/>
        </a:spcBef>
        <a:spcAft>
          <a:spcPct val="10000"/>
        </a:spcAft>
        <a:buFont typeface="Wingdings" charset="0"/>
        <a:buChar char="Ø"/>
        <a:defRPr sz="2000">
          <a:solidFill>
            <a:srgbClr val="000099"/>
          </a:solidFill>
          <a:latin typeface="+mn-lt"/>
          <a:ea typeface="+mn-ea"/>
        </a:defRPr>
      </a:lvl7pPr>
      <a:lvl8pPr marL="3794125" indent="-269875" algn="l" rtl="0" eaLnBrk="0" fontAlgn="base" hangingPunct="0">
        <a:spcBef>
          <a:spcPct val="20000"/>
        </a:spcBef>
        <a:spcAft>
          <a:spcPct val="10000"/>
        </a:spcAft>
        <a:buFont typeface="Wingdings" charset="0"/>
        <a:buChar char="Ø"/>
        <a:defRPr sz="2000">
          <a:solidFill>
            <a:srgbClr val="000099"/>
          </a:solidFill>
          <a:latin typeface="+mn-lt"/>
          <a:ea typeface="+mn-ea"/>
        </a:defRPr>
      </a:lvl8pPr>
      <a:lvl9pPr marL="4251325" indent="-269875" algn="l" rtl="0" eaLnBrk="0" fontAlgn="base" hangingPunct="0">
        <a:spcBef>
          <a:spcPct val="20000"/>
        </a:spcBef>
        <a:spcAft>
          <a:spcPct val="10000"/>
        </a:spcAft>
        <a:buFont typeface="Wingdings" charset="0"/>
        <a:buChar char="Ø"/>
        <a:defRPr sz="2000">
          <a:solidFill>
            <a:srgbClr val="000099"/>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CCCCFF"/>
            </a:gs>
          </a:gsLst>
          <a:path path="rect">
            <a:fillToRect t="100000" r="100000"/>
          </a:path>
        </a:gradFill>
        <a:effectLst/>
      </p:bgPr>
    </p:bg>
    <p:spTree>
      <p:nvGrpSpPr>
        <p:cNvPr id="1" name=""/>
        <p:cNvGrpSpPr/>
        <p:nvPr/>
      </p:nvGrpSpPr>
      <p:grpSpPr>
        <a:xfrm>
          <a:off x="0" y="0"/>
          <a:ext cx="0" cy="0"/>
          <a:chOff x="0" y="0"/>
          <a:chExt cx="0" cy="0"/>
        </a:xfrm>
      </p:grpSpPr>
      <p:pic>
        <p:nvPicPr>
          <p:cNvPr id="4098" name="Picture 6" descr="Copy of cuarms">
            <a:extLst>
              <a:ext uri="{FF2B5EF4-FFF2-40B4-BE49-F238E27FC236}">
                <a16:creationId xmlns:a16="http://schemas.microsoft.com/office/drawing/2014/main" id="{7E1B1AE8-284B-67DC-3D9A-84F435E8070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532813" y="6165850"/>
            <a:ext cx="369887"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8">
            <a:extLst>
              <a:ext uri="{FF2B5EF4-FFF2-40B4-BE49-F238E27FC236}">
                <a16:creationId xmlns:a16="http://schemas.microsoft.com/office/drawing/2014/main" id="{C814A657-5DC3-0D17-2774-B90907832DC3}"/>
              </a:ext>
            </a:extLst>
          </p:cNvPr>
          <p:cNvSpPr>
            <a:spLocks noChangeArrowheads="1"/>
          </p:cNvSpPr>
          <p:nvPr/>
        </p:nvSpPr>
        <p:spPr bwMode="auto">
          <a:xfrm>
            <a:off x="3348038" y="6165850"/>
            <a:ext cx="2330450" cy="366713"/>
          </a:xfrm>
          <a:prstGeom prst="rect">
            <a:avLst/>
          </a:prstGeom>
          <a:noFill/>
          <a:ln>
            <a:noFill/>
          </a:ln>
        </p:spPr>
        <p:txBody>
          <a:bodyPr wrap="none">
            <a:spAutoFit/>
          </a:bodyPr>
          <a:lstStyle>
            <a:lvl1pPr eaLnBrk="0" hangingPunct="0">
              <a:defRPr sz="2400" u="sng">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u="sng">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u="sng">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u="sng">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en-GB" altLang="en-US" sz="1800" u="none">
                <a:solidFill>
                  <a:schemeClr val="accent2"/>
                </a:solidFill>
              </a:rPr>
              <a:t>http://nrich.maths.org</a:t>
            </a:r>
            <a:endParaRPr lang="en-US" altLang="en-US" sz="1800" u="none">
              <a:solidFill>
                <a:schemeClr val="accent2"/>
              </a:solidFill>
            </a:endParaRPr>
          </a:p>
        </p:txBody>
      </p:sp>
      <p:pic>
        <p:nvPicPr>
          <p:cNvPr id="4100" name="Picture 9" descr="spiral">
            <a:extLst>
              <a:ext uri="{FF2B5EF4-FFF2-40B4-BE49-F238E27FC236}">
                <a16:creationId xmlns:a16="http://schemas.microsoft.com/office/drawing/2014/main" id="{7D543E3C-1DA0-E98A-AEA3-0C7BAF7717B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0813" y="5984875"/>
            <a:ext cx="1258887"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advClick="0"/>
  <p:txStyles>
    <p:titleStyle>
      <a:lvl1pPr algn="ctr" rtl="0" eaLnBrk="0" fontAlgn="base" hangingPunct="0">
        <a:spcBef>
          <a:spcPct val="0"/>
        </a:spcBef>
        <a:spcAft>
          <a:spcPct val="0"/>
        </a:spcAft>
        <a:defRPr sz="4400" b="1">
          <a:solidFill>
            <a:srgbClr val="333399"/>
          </a:solidFill>
          <a:latin typeface="+mj-lt"/>
          <a:ea typeface="+mj-ea"/>
          <a:cs typeface="ＭＳ Ｐゴシック" charset="0"/>
        </a:defRPr>
      </a:lvl1pPr>
      <a:lvl2pPr algn="ctr" rtl="0" eaLnBrk="0" fontAlgn="base" hangingPunct="0">
        <a:spcBef>
          <a:spcPct val="0"/>
        </a:spcBef>
        <a:spcAft>
          <a:spcPct val="0"/>
        </a:spcAft>
        <a:defRPr sz="4400" b="1">
          <a:solidFill>
            <a:srgbClr val="333399"/>
          </a:solidFill>
          <a:latin typeface="Times New Roman" charset="0"/>
          <a:ea typeface="ＭＳ Ｐゴシック" charset="0"/>
          <a:cs typeface="ＭＳ Ｐゴシック" charset="0"/>
        </a:defRPr>
      </a:lvl2pPr>
      <a:lvl3pPr algn="ctr" rtl="0" eaLnBrk="0" fontAlgn="base" hangingPunct="0">
        <a:spcBef>
          <a:spcPct val="0"/>
        </a:spcBef>
        <a:spcAft>
          <a:spcPct val="0"/>
        </a:spcAft>
        <a:defRPr sz="4400" b="1">
          <a:solidFill>
            <a:srgbClr val="333399"/>
          </a:solidFill>
          <a:latin typeface="Times New Roman" charset="0"/>
          <a:ea typeface="ＭＳ Ｐゴシック" charset="0"/>
          <a:cs typeface="ＭＳ Ｐゴシック" charset="0"/>
        </a:defRPr>
      </a:lvl3pPr>
      <a:lvl4pPr algn="ctr" rtl="0" eaLnBrk="0" fontAlgn="base" hangingPunct="0">
        <a:spcBef>
          <a:spcPct val="0"/>
        </a:spcBef>
        <a:spcAft>
          <a:spcPct val="0"/>
        </a:spcAft>
        <a:defRPr sz="4400" b="1">
          <a:solidFill>
            <a:srgbClr val="333399"/>
          </a:solidFill>
          <a:latin typeface="Times New Roman" charset="0"/>
          <a:ea typeface="ＭＳ Ｐゴシック" charset="0"/>
          <a:cs typeface="ＭＳ Ｐゴシック" charset="0"/>
        </a:defRPr>
      </a:lvl4pPr>
      <a:lvl5pPr algn="ctr" rtl="0" eaLnBrk="0" fontAlgn="base" hangingPunct="0">
        <a:spcBef>
          <a:spcPct val="0"/>
        </a:spcBef>
        <a:spcAft>
          <a:spcPct val="0"/>
        </a:spcAft>
        <a:defRPr sz="4400" b="1">
          <a:solidFill>
            <a:srgbClr val="333399"/>
          </a:solidFill>
          <a:latin typeface="Times New Roman" charset="0"/>
          <a:ea typeface="ＭＳ Ｐゴシック" charset="0"/>
          <a:cs typeface="ＭＳ Ｐゴシック" charset="0"/>
        </a:defRPr>
      </a:lvl5pPr>
      <a:lvl6pPr marL="457200" algn="ctr" rtl="0" eaLnBrk="0" fontAlgn="base" hangingPunct="0">
        <a:spcBef>
          <a:spcPct val="0"/>
        </a:spcBef>
        <a:spcAft>
          <a:spcPct val="0"/>
        </a:spcAft>
        <a:defRPr sz="4400" b="1">
          <a:solidFill>
            <a:srgbClr val="333399"/>
          </a:solidFill>
          <a:latin typeface="Times New Roman" charset="0"/>
          <a:ea typeface="ＭＳ Ｐゴシック" charset="0"/>
        </a:defRPr>
      </a:lvl6pPr>
      <a:lvl7pPr marL="914400" algn="ctr" rtl="0" eaLnBrk="0" fontAlgn="base" hangingPunct="0">
        <a:spcBef>
          <a:spcPct val="0"/>
        </a:spcBef>
        <a:spcAft>
          <a:spcPct val="0"/>
        </a:spcAft>
        <a:defRPr sz="4400" b="1">
          <a:solidFill>
            <a:srgbClr val="333399"/>
          </a:solidFill>
          <a:latin typeface="Times New Roman" charset="0"/>
          <a:ea typeface="ＭＳ Ｐゴシック" charset="0"/>
        </a:defRPr>
      </a:lvl7pPr>
      <a:lvl8pPr marL="1371600" algn="ctr" rtl="0" eaLnBrk="0" fontAlgn="base" hangingPunct="0">
        <a:spcBef>
          <a:spcPct val="0"/>
        </a:spcBef>
        <a:spcAft>
          <a:spcPct val="0"/>
        </a:spcAft>
        <a:defRPr sz="4400" b="1">
          <a:solidFill>
            <a:srgbClr val="333399"/>
          </a:solidFill>
          <a:latin typeface="Times New Roman" charset="0"/>
          <a:ea typeface="ＭＳ Ｐゴシック" charset="0"/>
        </a:defRPr>
      </a:lvl8pPr>
      <a:lvl9pPr marL="1828800" algn="ctr" rtl="0" eaLnBrk="0" fontAlgn="base" hangingPunct="0">
        <a:spcBef>
          <a:spcPct val="0"/>
        </a:spcBef>
        <a:spcAft>
          <a:spcPct val="0"/>
        </a:spcAft>
        <a:defRPr sz="4400" b="1">
          <a:solidFill>
            <a:srgbClr val="333399"/>
          </a:solidFill>
          <a:latin typeface="Times New Roman" charset="0"/>
          <a:ea typeface="ＭＳ Ｐゴシック" charset="0"/>
        </a:defRPr>
      </a:lvl9pPr>
    </p:titleStyle>
    <p:bodyStyle>
      <a:lvl1pPr marL="455613" indent="-455613" algn="l" rtl="0" eaLnBrk="0" fontAlgn="base" hangingPunct="0">
        <a:spcBef>
          <a:spcPct val="20000"/>
        </a:spcBef>
        <a:spcAft>
          <a:spcPct val="0"/>
        </a:spcAft>
        <a:buFont typeface="Wingdings" pitchFamily="2" charset="2"/>
        <a:buChar char="Ø"/>
        <a:defRPr sz="3200">
          <a:solidFill>
            <a:srgbClr val="333399"/>
          </a:solidFill>
          <a:latin typeface="+mn-lt"/>
          <a:ea typeface="+mn-ea"/>
          <a:cs typeface="ＭＳ Ｐゴシック" charset="0"/>
        </a:defRPr>
      </a:lvl1pPr>
      <a:lvl2pPr marL="977900" indent="-342900" algn="l" rtl="0" eaLnBrk="0" fontAlgn="base" hangingPunct="0">
        <a:spcBef>
          <a:spcPct val="20000"/>
        </a:spcBef>
        <a:spcAft>
          <a:spcPct val="0"/>
        </a:spcAft>
        <a:buFont typeface="Wingdings" pitchFamily="2" charset="2"/>
        <a:buChar char="Ø"/>
        <a:defRPr sz="2800">
          <a:solidFill>
            <a:srgbClr val="333399"/>
          </a:solidFill>
          <a:latin typeface="+mn-lt"/>
          <a:ea typeface="+mn-ea"/>
        </a:defRPr>
      </a:lvl2pPr>
      <a:lvl3pPr marL="1427163" indent="-269875" algn="l" rtl="0" eaLnBrk="0" fontAlgn="base" hangingPunct="0">
        <a:spcBef>
          <a:spcPct val="20000"/>
        </a:spcBef>
        <a:spcAft>
          <a:spcPct val="0"/>
        </a:spcAft>
        <a:buFont typeface="Wingdings" pitchFamily="2" charset="2"/>
        <a:buChar char="Ø"/>
        <a:defRPr sz="2400">
          <a:solidFill>
            <a:srgbClr val="333399"/>
          </a:solidFill>
          <a:latin typeface="+mn-lt"/>
          <a:ea typeface="+mn-ea"/>
        </a:defRPr>
      </a:lvl3pPr>
      <a:lvl4pPr marL="1973263" indent="-269875" algn="l" rtl="0" eaLnBrk="0" fontAlgn="base" hangingPunct="0">
        <a:spcBef>
          <a:spcPct val="20000"/>
        </a:spcBef>
        <a:spcAft>
          <a:spcPct val="0"/>
        </a:spcAft>
        <a:buFont typeface="Wingdings" pitchFamily="2" charset="2"/>
        <a:buChar char="Ø"/>
        <a:defRPr sz="2000">
          <a:solidFill>
            <a:srgbClr val="333399"/>
          </a:solidFill>
          <a:latin typeface="+mn-lt"/>
          <a:ea typeface="+mn-ea"/>
        </a:defRPr>
      </a:lvl4pPr>
      <a:lvl5pPr marL="2422525" indent="-269875" algn="l" rtl="0" eaLnBrk="0" fontAlgn="base" hangingPunct="0">
        <a:spcBef>
          <a:spcPct val="20000"/>
        </a:spcBef>
        <a:spcAft>
          <a:spcPct val="0"/>
        </a:spcAft>
        <a:buFont typeface="Wingdings" pitchFamily="2" charset="2"/>
        <a:buChar char="Ø"/>
        <a:defRPr sz="2000">
          <a:solidFill>
            <a:srgbClr val="333399"/>
          </a:solidFill>
          <a:latin typeface="+mn-lt"/>
          <a:ea typeface="+mn-ea"/>
        </a:defRPr>
      </a:lvl5pPr>
      <a:lvl6pPr marL="2879725" indent="-269875" algn="l" rtl="0" eaLnBrk="0" fontAlgn="base" hangingPunct="0">
        <a:spcBef>
          <a:spcPct val="20000"/>
        </a:spcBef>
        <a:spcAft>
          <a:spcPct val="0"/>
        </a:spcAft>
        <a:buFont typeface="Wingdings" charset="0"/>
        <a:buChar char="Ø"/>
        <a:defRPr sz="2000">
          <a:solidFill>
            <a:srgbClr val="333399"/>
          </a:solidFill>
          <a:latin typeface="+mn-lt"/>
          <a:ea typeface="+mn-ea"/>
        </a:defRPr>
      </a:lvl6pPr>
      <a:lvl7pPr marL="3336925" indent="-269875" algn="l" rtl="0" eaLnBrk="0" fontAlgn="base" hangingPunct="0">
        <a:spcBef>
          <a:spcPct val="20000"/>
        </a:spcBef>
        <a:spcAft>
          <a:spcPct val="0"/>
        </a:spcAft>
        <a:buFont typeface="Wingdings" charset="0"/>
        <a:buChar char="Ø"/>
        <a:defRPr sz="2000">
          <a:solidFill>
            <a:srgbClr val="333399"/>
          </a:solidFill>
          <a:latin typeface="+mn-lt"/>
          <a:ea typeface="+mn-ea"/>
        </a:defRPr>
      </a:lvl7pPr>
      <a:lvl8pPr marL="3794125" indent="-269875" algn="l" rtl="0" eaLnBrk="0" fontAlgn="base" hangingPunct="0">
        <a:spcBef>
          <a:spcPct val="20000"/>
        </a:spcBef>
        <a:spcAft>
          <a:spcPct val="0"/>
        </a:spcAft>
        <a:buFont typeface="Wingdings" charset="0"/>
        <a:buChar char="Ø"/>
        <a:defRPr sz="2000">
          <a:solidFill>
            <a:srgbClr val="333399"/>
          </a:solidFill>
          <a:latin typeface="+mn-lt"/>
          <a:ea typeface="+mn-ea"/>
        </a:defRPr>
      </a:lvl8pPr>
      <a:lvl9pPr marL="4251325" indent="-269875" algn="l" rtl="0" eaLnBrk="0" fontAlgn="base" hangingPunct="0">
        <a:spcBef>
          <a:spcPct val="20000"/>
        </a:spcBef>
        <a:spcAft>
          <a:spcPct val="0"/>
        </a:spcAft>
        <a:buFont typeface="Wingdings" charset="0"/>
        <a:buChar char="Ø"/>
        <a:defRPr sz="2000">
          <a:solidFill>
            <a:srgbClr val="333399"/>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CCCCFF"/>
            </a:gs>
          </a:gsLst>
          <a:path path="rect">
            <a:fillToRect t="100000" r="100000"/>
          </a:path>
        </a:gra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BA93E67-1526-91B8-F251-E1A27B75811F}"/>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Rectangle 3">
            <a:extLst>
              <a:ext uri="{FF2B5EF4-FFF2-40B4-BE49-F238E27FC236}">
                <a16:creationId xmlns:a16="http://schemas.microsoft.com/office/drawing/2014/main" id="{92F85D22-B6BC-E63F-417E-5603D3526B3C}"/>
              </a:ext>
            </a:extLst>
          </p:cNvPr>
          <p:cNvSpPr>
            <a:spLocks noGrp="1" noChangeArrowheads="1"/>
          </p:cNvSpPr>
          <p:nvPr>
            <p:ph type="body" idx="1"/>
          </p:nvPr>
        </p:nvSpPr>
        <p:spPr bwMode="auto">
          <a:xfrm>
            <a:off x="611188" y="1600200"/>
            <a:ext cx="820896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25636" name="Rectangle 4">
            <a:extLst>
              <a:ext uri="{FF2B5EF4-FFF2-40B4-BE49-F238E27FC236}">
                <a16:creationId xmlns:a16="http://schemas.microsoft.com/office/drawing/2014/main" id="{95ADD156-1736-B906-5C04-C7174030334F}"/>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u="none">
                <a:latin typeface="Arial" charset="0"/>
                <a:ea typeface="+mn-ea"/>
                <a:cs typeface="+mn-cs"/>
              </a:defRPr>
            </a:lvl1pPr>
          </a:lstStyle>
          <a:p>
            <a:pPr>
              <a:defRPr/>
            </a:pPr>
            <a:endParaRPr lang="en-US"/>
          </a:p>
        </p:txBody>
      </p:sp>
      <p:pic>
        <p:nvPicPr>
          <p:cNvPr id="5125" name="Picture 6">
            <a:extLst>
              <a:ext uri="{FF2B5EF4-FFF2-40B4-BE49-F238E27FC236}">
                <a16:creationId xmlns:a16="http://schemas.microsoft.com/office/drawing/2014/main" id="{11BD2143-C7FB-FECF-7B1C-07FAA61F276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24075" y="2133600"/>
            <a:ext cx="4935538" cy="299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7">
            <a:extLst>
              <a:ext uri="{FF2B5EF4-FFF2-40B4-BE49-F238E27FC236}">
                <a16:creationId xmlns:a16="http://schemas.microsoft.com/office/drawing/2014/main" id="{6E67292D-9203-2858-3500-B295492D86C1}"/>
              </a:ext>
            </a:extLst>
          </p:cNvPr>
          <p:cNvSpPr>
            <a:spLocks noChangeArrowheads="1"/>
          </p:cNvSpPr>
          <p:nvPr/>
        </p:nvSpPr>
        <p:spPr bwMode="auto">
          <a:xfrm>
            <a:off x="3348038" y="6165850"/>
            <a:ext cx="2330450" cy="366713"/>
          </a:xfrm>
          <a:prstGeom prst="rect">
            <a:avLst/>
          </a:prstGeom>
          <a:noFill/>
          <a:ln>
            <a:noFill/>
          </a:ln>
        </p:spPr>
        <p:txBody>
          <a:bodyPr wrap="none">
            <a:spAutoFit/>
          </a:bodyPr>
          <a:lstStyle>
            <a:lvl1pPr eaLnBrk="0" hangingPunct="0">
              <a:defRPr sz="2400" u="sng">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u="sng">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u="sng">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u="sng">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u="sng">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en-GB" altLang="en-US" sz="1800" u="none">
                <a:solidFill>
                  <a:schemeClr val="accent2"/>
                </a:solidFill>
              </a:rPr>
              <a:t>http://nrich.maths.org</a:t>
            </a:r>
            <a:endParaRPr lang="en-US" altLang="en-US" sz="1800" u="none">
              <a:solidFill>
                <a:schemeClr val="accent2"/>
              </a:solidFill>
            </a:endParaRPr>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ransition advClick="0"/>
  <p:txStyles>
    <p:titleStyle>
      <a:lvl1pPr algn="ctr" rtl="0" eaLnBrk="0" fontAlgn="base" hangingPunct="0">
        <a:spcBef>
          <a:spcPct val="0"/>
        </a:spcBef>
        <a:spcAft>
          <a:spcPct val="0"/>
        </a:spcAft>
        <a:defRPr sz="4400" b="1">
          <a:solidFill>
            <a:srgbClr val="000099"/>
          </a:solidFill>
          <a:latin typeface="+mj-lt"/>
          <a:ea typeface="+mj-ea"/>
          <a:cs typeface="ＭＳ Ｐゴシック" charset="0"/>
        </a:defRPr>
      </a:lvl1pPr>
      <a:lvl2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2pPr>
      <a:lvl3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3pPr>
      <a:lvl4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4pPr>
      <a:lvl5pPr algn="ctr" rtl="0" eaLnBrk="0" fontAlgn="base" hangingPunct="0">
        <a:spcBef>
          <a:spcPct val="0"/>
        </a:spcBef>
        <a:spcAft>
          <a:spcPct val="0"/>
        </a:spcAft>
        <a:defRPr sz="4400" b="1">
          <a:solidFill>
            <a:srgbClr val="000099"/>
          </a:solidFill>
          <a:latin typeface="Arial" charset="0"/>
          <a:ea typeface="ＭＳ Ｐゴシック" charset="0"/>
          <a:cs typeface="ＭＳ Ｐゴシック" charset="0"/>
        </a:defRPr>
      </a:lvl5pPr>
      <a:lvl6pPr marL="457200" algn="ctr" rtl="0" eaLnBrk="0" fontAlgn="base" hangingPunct="0">
        <a:spcBef>
          <a:spcPct val="0"/>
        </a:spcBef>
        <a:spcAft>
          <a:spcPct val="0"/>
        </a:spcAft>
        <a:defRPr sz="4400" b="1">
          <a:solidFill>
            <a:srgbClr val="000099"/>
          </a:solidFill>
          <a:latin typeface="Arial" charset="0"/>
          <a:ea typeface="ＭＳ Ｐゴシック" charset="0"/>
        </a:defRPr>
      </a:lvl6pPr>
      <a:lvl7pPr marL="914400" algn="ctr" rtl="0" eaLnBrk="0" fontAlgn="base" hangingPunct="0">
        <a:spcBef>
          <a:spcPct val="0"/>
        </a:spcBef>
        <a:spcAft>
          <a:spcPct val="0"/>
        </a:spcAft>
        <a:defRPr sz="4400" b="1">
          <a:solidFill>
            <a:srgbClr val="000099"/>
          </a:solidFill>
          <a:latin typeface="Arial" charset="0"/>
          <a:ea typeface="ＭＳ Ｐゴシック" charset="0"/>
        </a:defRPr>
      </a:lvl7pPr>
      <a:lvl8pPr marL="1371600" algn="ctr" rtl="0" eaLnBrk="0" fontAlgn="base" hangingPunct="0">
        <a:spcBef>
          <a:spcPct val="0"/>
        </a:spcBef>
        <a:spcAft>
          <a:spcPct val="0"/>
        </a:spcAft>
        <a:defRPr sz="4400" b="1">
          <a:solidFill>
            <a:srgbClr val="000099"/>
          </a:solidFill>
          <a:latin typeface="Arial" charset="0"/>
          <a:ea typeface="ＭＳ Ｐゴシック" charset="0"/>
        </a:defRPr>
      </a:lvl8pPr>
      <a:lvl9pPr marL="1828800" algn="ctr" rtl="0" eaLnBrk="0" fontAlgn="base" hangingPunct="0">
        <a:spcBef>
          <a:spcPct val="0"/>
        </a:spcBef>
        <a:spcAft>
          <a:spcPct val="0"/>
        </a:spcAft>
        <a:defRPr sz="4400" b="1">
          <a:solidFill>
            <a:srgbClr val="000099"/>
          </a:solidFill>
          <a:latin typeface="Arial" charset="0"/>
          <a:ea typeface="ＭＳ Ｐゴシック" charset="0"/>
        </a:defRPr>
      </a:lvl9pPr>
    </p:titleStyle>
    <p:bodyStyle>
      <a:lvl1pPr marL="455613" indent="-455613" algn="l" rtl="0" eaLnBrk="0" fontAlgn="base" hangingPunct="0">
        <a:spcBef>
          <a:spcPct val="20000"/>
        </a:spcBef>
        <a:spcAft>
          <a:spcPct val="0"/>
        </a:spcAft>
        <a:buFont typeface="Wingdings" pitchFamily="2" charset="2"/>
        <a:buChar char="Ø"/>
        <a:defRPr sz="3200">
          <a:solidFill>
            <a:srgbClr val="000099"/>
          </a:solidFill>
          <a:latin typeface="+mn-lt"/>
          <a:ea typeface="+mn-ea"/>
          <a:cs typeface="ＭＳ Ｐゴシック" charset="0"/>
        </a:defRPr>
      </a:lvl1pPr>
      <a:lvl2pPr marL="977900" indent="-342900" algn="l" rtl="0" eaLnBrk="0" fontAlgn="base" hangingPunct="0">
        <a:spcBef>
          <a:spcPct val="20000"/>
        </a:spcBef>
        <a:spcAft>
          <a:spcPct val="0"/>
        </a:spcAft>
        <a:buFont typeface="Wingdings" pitchFamily="2" charset="2"/>
        <a:buChar char="Ø"/>
        <a:defRPr sz="2800">
          <a:solidFill>
            <a:srgbClr val="000099"/>
          </a:solidFill>
          <a:latin typeface="+mn-lt"/>
          <a:ea typeface="+mn-ea"/>
        </a:defRPr>
      </a:lvl2pPr>
      <a:lvl3pPr marL="1427163" indent="-269875" algn="l" rtl="0" eaLnBrk="0" fontAlgn="base" hangingPunct="0">
        <a:spcBef>
          <a:spcPct val="20000"/>
        </a:spcBef>
        <a:spcAft>
          <a:spcPct val="0"/>
        </a:spcAft>
        <a:buFont typeface="Wingdings" pitchFamily="2" charset="2"/>
        <a:buChar char="Ø"/>
        <a:defRPr sz="2400">
          <a:solidFill>
            <a:srgbClr val="000099"/>
          </a:solidFill>
          <a:latin typeface="+mn-lt"/>
          <a:ea typeface="+mn-ea"/>
        </a:defRPr>
      </a:lvl3pPr>
      <a:lvl4pPr marL="1973263" indent="-269875" algn="l" rtl="0" eaLnBrk="0" fontAlgn="base" hangingPunct="0">
        <a:spcBef>
          <a:spcPct val="20000"/>
        </a:spcBef>
        <a:spcAft>
          <a:spcPct val="0"/>
        </a:spcAft>
        <a:buFont typeface="Wingdings" pitchFamily="2" charset="2"/>
        <a:buChar char="Ø"/>
        <a:defRPr sz="2000">
          <a:solidFill>
            <a:srgbClr val="000099"/>
          </a:solidFill>
          <a:latin typeface="+mn-lt"/>
          <a:ea typeface="+mn-ea"/>
        </a:defRPr>
      </a:lvl4pPr>
      <a:lvl5pPr marL="2422525" indent="-269875" algn="l" rtl="0" eaLnBrk="0" fontAlgn="base" hangingPunct="0">
        <a:spcBef>
          <a:spcPct val="20000"/>
        </a:spcBef>
        <a:spcAft>
          <a:spcPct val="0"/>
        </a:spcAft>
        <a:buFont typeface="Wingdings" pitchFamily="2" charset="2"/>
        <a:buChar char="Ø"/>
        <a:defRPr sz="2000">
          <a:solidFill>
            <a:srgbClr val="000099"/>
          </a:solidFill>
          <a:latin typeface="+mn-lt"/>
          <a:ea typeface="+mn-ea"/>
        </a:defRPr>
      </a:lvl5pPr>
      <a:lvl6pPr marL="28797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6pPr>
      <a:lvl7pPr marL="33369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7pPr>
      <a:lvl8pPr marL="37941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8pPr>
      <a:lvl9pPr marL="4251325" indent="-269875" algn="l" rtl="0" eaLnBrk="0" fontAlgn="base" hangingPunct="0">
        <a:spcBef>
          <a:spcPct val="20000"/>
        </a:spcBef>
        <a:spcAft>
          <a:spcPct val="0"/>
        </a:spcAft>
        <a:buFont typeface="Wingdings" charset="0"/>
        <a:buChar char="Ø"/>
        <a:defRPr sz="2000">
          <a:solidFill>
            <a:srgbClr val="000099"/>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hyperlink" Target="https://nrich.maths.org/pakistan2024"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secondary.nrich@maths.org"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nrich.maths.org/15140"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nrich.maths.org/pakistan202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C18AB-CB74-9FCE-7B26-F0B58C0D8236}"/>
              </a:ext>
            </a:extLst>
          </p:cNvPr>
          <p:cNvSpPr>
            <a:spLocks noGrp="1"/>
          </p:cNvSpPr>
          <p:nvPr>
            <p:ph type="title"/>
          </p:nvPr>
        </p:nvSpPr>
        <p:spPr>
          <a:xfrm>
            <a:off x="462581" y="718596"/>
            <a:ext cx="8229600" cy="1143000"/>
          </a:xfrm>
        </p:spPr>
        <p:txBody>
          <a:bodyPr/>
          <a:lstStyle/>
          <a:p>
            <a:r>
              <a:rPr lang="en-US" sz="4000" b="0" dirty="0"/>
              <a:t>Nurturing Young Mathematicians</a:t>
            </a:r>
          </a:p>
        </p:txBody>
      </p:sp>
      <p:sp>
        <p:nvSpPr>
          <p:cNvPr id="3" name="Content Placeholder 2">
            <a:extLst>
              <a:ext uri="{FF2B5EF4-FFF2-40B4-BE49-F238E27FC236}">
                <a16:creationId xmlns:a16="http://schemas.microsoft.com/office/drawing/2014/main" id="{DE8A1232-B244-E7EC-A776-98625F7FD555}"/>
              </a:ext>
            </a:extLst>
          </p:cNvPr>
          <p:cNvSpPr>
            <a:spLocks noGrp="1"/>
          </p:cNvSpPr>
          <p:nvPr>
            <p:ph idx="1"/>
          </p:nvPr>
        </p:nvSpPr>
        <p:spPr>
          <a:xfrm>
            <a:off x="611188" y="2204864"/>
            <a:ext cx="8208962" cy="3921299"/>
          </a:xfrm>
        </p:spPr>
        <p:txBody>
          <a:bodyPr/>
          <a:lstStyle/>
          <a:p>
            <a:pPr marL="0" indent="0" algn="ctr">
              <a:buNone/>
            </a:pPr>
            <a:br>
              <a:rPr lang="en-US" dirty="0"/>
            </a:br>
            <a:r>
              <a:rPr lang="en-US" sz="2800" dirty="0"/>
              <a:t>Pakistan 2024</a:t>
            </a:r>
          </a:p>
          <a:p>
            <a:pPr marL="0" indent="0" algn="ctr">
              <a:buNone/>
            </a:pPr>
            <a:endParaRPr lang="en-US" dirty="0"/>
          </a:p>
          <a:p>
            <a:pPr marL="0" indent="0" algn="ctr">
              <a:buNone/>
            </a:pPr>
            <a:r>
              <a:rPr lang="en-US" sz="2800" dirty="0"/>
              <a:t>Charlie Gilderdale</a:t>
            </a:r>
            <a:br>
              <a:rPr lang="en-US" sz="2800" dirty="0"/>
            </a:br>
            <a:r>
              <a:rPr lang="en-US" sz="2800" dirty="0"/>
              <a:t>NRICH Mathematics Project</a:t>
            </a:r>
            <a:br>
              <a:rPr lang="en-US" sz="2800" dirty="0"/>
            </a:br>
            <a:r>
              <a:rPr lang="en-US" sz="2800" dirty="0"/>
              <a:t>University of Cambridge</a:t>
            </a:r>
          </a:p>
          <a:p>
            <a:pPr marL="0" indent="0" algn="ctr">
              <a:buNone/>
            </a:pPr>
            <a:endParaRPr lang="en-US" sz="2800" dirty="0"/>
          </a:p>
        </p:txBody>
      </p:sp>
    </p:spTree>
    <p:extLst>
      <p:ext uri="{BB962C8B-B14F-4D97-AF65-F5344CB8AC3E}">
        <p14:creationId xmlns:p14="http://schemas.microsoft.com/office/powerpoint/2010/main" val="2275927621"/>
      </p:ext>
    </p:ext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D130D-237F-7EA1-92DB-B9A6FD6C0760}"/>
              </a:ext>
            </a:extLst>
          </p:cNvPr>
          <p:cNvSpPr>
            <a:spLocks noGrp="1"/>
          </p:cNvSpPr>
          <p:nvPr>
            <p:ph type="title"/>
          </p:nvPr>
        </p:nvSpPr>
        <p:spPr>
          <a:xfrm>
            <a:off x="457200" y="836712"/>
            <a:ext cx="8229600" cy="868958"/>
          </a:xfrm>
        </p:spPr>
        <p:txBody>
          <a:bodyPr/>
          <a:lstStyle/>
          <a:p>
            <a:r>
              <a:rPr lang="en-GB" sz="3200" b="0" i="0" u="none" strike="noStrike" dirty="0">
                <a:solidFill>
                  <a:schemeClr val="accent2"/>
                </a:solidFill>
                <a:effectLst/>
                <a:latin typeface="Arial" panose="020B0604020202020204" pitchFamily="34" charset="0"/>
              </a:rPr>
              <a:t>What Teachers Can Do</a:t>
            </a:r>
            <a:endParaRPr lang="en-US" sz="3200" b="0" dirty="0">
              <a:solidFill>
                <a:schemeClr val="accent2"/>
              </a:solidFill>
            </a:endParaRPr>
          </a:p>
        </p:txBody>
      </p:sp>
      <p:sp>
        <p:nvSpPr>
          <p:cNvPr id="3" name="Text Placeholder 2">
            <a:extLst>
              <a:ext uri="{FF2B5EF4-FFF2-40B4-BE49-F238E27FC236}">
                <a16:creationId xmlns:a16="http://schemas.microsoft.com/office/drawing/2014/main" id="{FFC577E9-8F2D-5709-2F43-67DCD7DC29B8}"/>
              </a:ext>
            </a:extLst>
          </p:cNvPr>
          <p:cNvSpPr>
            <a:spLocks noGrp="1"/>
          </p:cNvSpPr>
          <p:nvPr>
            <p:ph type="body" sz="half" idx="1"/>
          </p:nvPr>
        </p:nvSpPr>
        <p:spPr>
          <a:xfrm>
            <a:off x="827584" y="2420888"/>
            <a:ext cx="7632848" cy="3268960"/>
          </a:xfrm>
        </p:spPr>
        <p:txBody>
          <a:bodyPr/>
          <a:lstStyle/>
          <a:p>
            <a:pPr marL="522287" lvl="1" indent="0">
              <a:spcBef>
                <a:spcPts val="0"/>
              </a:spcBef>
              <a:spcAft>
                <a:spcPts val="0"/>
              </a:spcAft>
              <a:buNone/>
            </a:pPr>
            <a:r>
              <a:rPr lang="en-GB" sz="2400" b="0" i="0" u="none" strike="noStrike" dirty="0">
                <a:solidFill>
                  <a:schemeClr val="accent2"/>
                </a:solidFill>
                <a:effectLst/>
                <a:latin typeface="Arial" panose="020B0604020202020204" pitchFamily="34" charset="0"/>
              </a:rPr>
              <a:t>Aim to do for learners only what they cannot yet do for themselves</a:t>
            </a:r>
          </a:p>
          <a:p>
            <a:pPr marL="522287" lvl="1" indent="0">
              <a:spcBef>
                <a:spcPts val="560"/>
              </a:spcBef>
              <a:spcAft>
                <a:spcPts val="0"/>
              </a:spcAft>
              <a:buNone/>
            </a:pPr>
            <a:br>
              <a:rPr lang="en-GB" sz="2400" b="0" dirty="0">
                <a:solidFill>
                  <a:schemeClr val="accent2"/>
                </a:solidFill>
                <a:effectLst/>
              </a:rPr>
            </a:br>
            <a:r>
              <a:rPr lang="en-GB" sz="2400" b="0" i="0" u="none" strike="noStrike" dirty="0">
                <a:solidFill>
                  <a:schemeClr val="accent2"/>
                </a:solidFill>
                <a:effectLst/>
                <a:latin typeface="Arial" panose="020B0604020202020204" pitchFamily="34" charset="0"/>
              </a:rPr>
              <a:t>Focus on provoking learners to</a:t>
            </a:r>
          </a:p>
          <a:p>
            <a:pPr marL="1192213" lvl="2" indent="-285750">
              <a:spcBef>
                <a:spcPts val="560"/>
              </a:spcBef>
              <a:spcAft>
                <a:spcPts val="0"/>
              </a:spcAft>
              <a:buFont typeface="Arial" panose="020B0604020202020204" pitchFamily="34" charset="0"/>
              <a:buChar char="•"/>
            </a:pPr>
            <a:r>
              <a:rPr lang="en-GB" b="0" i="0" u="none" strike="noStrike" dirty="0">
                <a:solidFill>
                  <a:schemeClr val="accent2"/>
                </a:solidFill>
                <a:effectLst/>
                <a:latin typeface="Arial" panose="020B0604020202020204" pitchFamily="34" charset="0"/>
              </a:rPr>
              <a:t>use and develop their (mathematical) powers</a:t>
            </a:r>
          </a:p>
          <a:p>
            <a:pPr marL="1192213" lvl="2" indent="-285750">
              <a:spcBef>
                <a:spcPts val="560"/>
              </a:spcBef>
              <a:spcAft>
                <a:spcPts val="0"/>
              </a:spcAft>
              <a:buFont typeface="Arial" panose="020B0604020202020204" pitchFamily="34" charset="0"/>
              <a:buChar char="•"/>
            </a:pPr>
            <a:r>
              <a:rPr lang="en-GB" b="0" i="0" u="none" strike="noStrike" dirty="0">
                <a:solidFill>
                  <a:schemeClr val="accent2"/>
                </a:solidFill>
                <a:effectLst/>
                <a:latin typeface="Arial" panose="020B0604020202020204" pitchFamily="34" charset="0"/>
              </a:rPr>
              <a:t>make mathematically significant choices</a:t>
            </a:r>
          </a:p>
          <a:p>
            <a:pPr marL="0" indent="0">
              <a:buNone/>
            </a:pPr>
            <a:endParaRPr lang="en-US" dirty="0"/>
          </a:p>
        </p:txBody>
      </p:sp>
    </p:spTree>
    <p:extLst>
      <p:ext uri="{BB962C8B-B14F-4D97-AF65-F5344CB8AC3E}">
        <p14:creationId xmlns:p14="http://schemas.microsoft.com/office/powerpoint/2010/main" val="1265003529"/>
      </p:ext>
    </p:extLst>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a:extLst>
              <a:ext uri="{FF2B5EF4-FFF2-40B4-BE49-F238E27FC236}">
                <a16:creationId xmlns:a16="http://schemas.microsoft.com/office/drawing/2014/main" id="{BD82A3E1-64AF-B8C7-9F0A-227600357CCA}"/>
              </a:ext>
            </a:extLst>
          </p:cNvPr>
          <p:cNvSpPr>
            <a:spLocks noGrp="1" noChangeArrowheads="1"/>
          </p:cNvSpPr>
          <p:nvPr>
            <p:ph type="body" idx="1"/>
          </p:nvPr>
        </p:nvSpPr>
        <p:spPr>
          <a:xfrm>
            <a:off x="827583" y="1052736"/>
            <a:ext cx="7488833" cy="4673377"/>
          </a:xfrm>
        </p:spPr>
        <p:txBody>
          <a:bodyPr/>
          <a:lstStyle/>
          <a:p>
            <a:pPr marL="0" indent="0">
              <a:lnSpc>
                <a:spcPct val="90000"/>
              </a:lnSpc>
              <a:buFont typeface="Wingdings" pitchFamily="2" charset="2"/>
              <a:buNone/>
            </a:pPr>
            <a:r>
              <a:rPr lang="en-GB" altLang="en-US" sz="2400" dirty="0">
                <a:solidFill>
                  <a:schemeClr val="accent2"/>
                </a:solidFill>
              </a:rPr>
              <a:t>I don't expect, and I don't want, all children to find mathematics an engrossing study, or one that they want to devote themselves to either in school or in their lives. Only a few will find mathematics seductive enough to sustain a long-term engagement.</a:t>
            </a:r>
            <a:br>
              <a:rPr lang="en-GB" altLang="en-US" sz="2400" dirty="0">
                <a:solidFill>
                  <a:schemeClr val="accent2"/>
                </a:solidFill>
              </a:rPr>
            </a:br>
            <a:r>
              <a:rPr lang="en-GB" altLang="en-US" sz="2400" dirty="0">
                <a:solidFill>
                  <a:schemeClr val="accent2"/>
                </a:solidFill>
              </a:rPr>
              <a:t>But I would hope that all children could experience at a few moments in their careers ... the power and excitement of mathematics ... so that at the end of their formal education they at least know what it is like, and whether it is an activity that has a place in their future.</a:t>
            </a:r>
          </a:p>
          <a:p>
            <a:pPr marL="0" indent="0" algn="r">
              <a:lnSpc>
                <a:spcPct val="90000"/>
              </a:lnSpc>
              <a:buFont typeface="Wingdings" pitchFamily="2" charset="2"/>
              <a:buNone/>
            </a:pPr>
            <a:r>
              <a:rPr lang="en-GB" altLang="en-US" sz="2400" dirty="0">
                <a:solidFill>
                  <a:schemeClr val="accent2"/>
                </a:solidFill>
              </a:rPr>
              <a:t>David Wheeler</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F60AE-CC46-1A41-526D-36C36865ADB4}"/>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C47F04D6-DB43-F602-4AA1-0ADA7A88BFB5}"/>
              </a:ext>
            </a:extLst>
          </p:cNvPr>
          <p:cNvSpPr>
            <a:spLocks noGrp="1"/>
          </p:cNvSpPr>
          <p:nvPr>
            <p:ph type="body" sz="half" idx="1"/>
          </p:nvPr>
        </p:nvSpPr>
        <p:spPr>
          <a:xfrm>
            <a:off x="683568" y="980728"/>
            <a:ext cx="7920880" cy="5145435"/>
          </a:xfrm>
        </p:spPr>
        <p:txBody>
          <a:bodyPr/>
          <a:lstStyle/>
          <a:p>
            <a:pPr marL="0" indent="0">
              <a:buNone/>
            </a:pPr>
            <a:r>
              <a:rPr lang="en-GB" sz="2400" b="0" i="0" u="none" strike="noStrike" dirty="0">
                <a:solidFill>
                  <a:schemeClr val="accent2"/>
                </a:solidFill>
                <a:effectLst/>
                <a:latin typeface="Arial" panose="020B0604020202020204" pitchFamily="34" charset="0"/>
              </a:rPr>
              <a:t>… a teacher of mathematics has a great opportunity.</a:t>
            </a:r>
            <a:br>
              <a:rPr lang="en-GB" sz="2400" b="0" i="0" u="none" strike="noStrike" dirty="0">
                <a:solidFill>
                  <a:schemeClr val="accent2"/>
                </a:solidFill>
                <a:effectLst/>
                <a:latin typeface="Arial" panose="020B0604020202020204" pitchFamily="34" charset="0"/>
              </a:rPr>
            </a:br>
            <a:r>
              <a:rPr lang="en-GB" sz="2400" b="0" i="0" u="none" strike="noStrike" dirty="0">
                <a:solidFill>
                  <a:schemeClr val="accent2"/>
                </a:solidFill>
                <a:effectLst/>
                <a:latin typeface="Arial" panose="020B0604020202020204" pitchFamily="34" charset="0"/>
              </a:rPr>
              <a:t>If he fills his allotted time with drilling his students in routine operations he kills their interest, hampers their intellectual development, and misuses his opportunity.</a:t>
            </a:r>
            <a:br>
              <a:rPr lang="en-GB" sz="2400" b="0" i="0" u="none" strike="noStrike" dirty="0">
                <a:solidFill>
                  <a:schemeClr val="accent2"/>
                </a:solidFill>
                <a:effectLst/>
                <a:latin typeface="Arial" panose="020B0604020202020204" pitchFamily="34" charset="0"/>
              </a:rPr>
            </a:br>
            <a:r>
              <a:rPr lang="en-GB" sz="2400" b="0" i="0" u="none" strike="noStrike" dirty="0">
                <a:solidFill>
                  <a:schemeClr val="accent2"/>
                </a:solidFill>
                <a:effectLst/>
                <a:latin typeface="Arial" panose="020B0604020202020204" pitchFamily="34" charset="0"/>
              </a:rPr>
              <a:t>But if he challenges the curiosity of his students by setting them problems proportionate to their knowledge, and helps them to solve their problems with stimulating questions, he may give them a taste for, and some means of, independent thinking.“</a:t>
            </a:r>
            <a:br>
              <a:rPr lang="en-GB" sz="2400" b="0" i="0" u="none" strike="noStrike" dirty="0">
                <a:solidFill>
                  <a:schemeClr val="accent2"/>
                </a:solidFill>
                <a:effectLst/>
                <a:latin typeface="Arial" panose="020B0604020202020204" pitchFamily="34" charset="0"/>
              </a:rPr>
            </a:br>
            <a:br>
              <a:rPr lang="en-GB" sz="2400" b="0" i="0" u="none" strike="noStrike" dirty="0">
                <a:solidFill>
                  <a:schemeClr val="accent2"/>
                </a:solidFill>
                <a:effectLst/>
                <a:latin typeface="Arial" panose="020B0604020202020204" pitchFamily="34" charset="0"/>
              </a:rPr>
            </a:br>
            <a:r>
              <a:rPr lang="en-GB" sz="2400" b="0" i="0" u="none" strike="noStrike" dirty="0">
                <a:solidFill>
                  <a:schemeClr val="accent2"/>
                </a:solidFill>
                <a:effectLst/>
                <a:latin typeface="Arial" panose="020B0604020202020204" pitchFamily="34" charset="0"/>
              </a:rPr>
              <a:t>                                       </a:t>
            </a:r>
            <a:r>
              <a:rPr lang="en-GB" sz="2400" b="0" i="0" u="none" strike="noStrike" dirty="0" err="1">
                <a:solidFill>
                  <a:schemeClr val="accent2"/>
                </a:solidFill>
                <a:effectLst/>
                <a:latin typeface="Arial" panose="020B0604020202020204" pitchFamily="34" charset="0"/>
              </a:rPr>
              <a:t>Polya</a:t>
            </a:r>
            <a:r>
              <a:rPr lang="en-GB" sz="2400" b="0" i="0" u="none" strike="noStrike" dirty="0">
                <a:solidFill>
                  <a:schemeClr val="accent2"/>
                </a:solidFill>
                <a:effectLst/>
                <a:latin typeface="Arial" panose="020B0604020202020204" pitchFamily="34" charset="0"/>
              </a:rPr>
              <a:t>, G. (1945) </a:t>
            </a:r>
            <a:r>
              <a:rPr lang="en-GB" sz="2400" b="0" i="1" u="none" strike="noStrike" dirty="0">
                <a:solidFill>
                  <a:schemeClr val="accent2"/>
                </a:solidFill>
                <a:effectLst/>
                <a:latin typeface="Arial" panose="020B0604020202020204" pitchFamily="34" charset="0"/>
              </a:rPr>
              <a:t>How to Solve it</a:t>
            </a:r>
            <a:endParaRPr lang="en-US" sz="2400" dirty="0">
              <a:solidFill>
                <a:schemeClr val="accent2"/>
              </a:solidFill>
            </a:endParaRPr>
          </a:p>
        </p:txBody>
      </p:sp>
      <p:sp>
        <p:nvSpPr>
          <p:cNvPr id="4" name="TextBox 3">
            <a:extLst>
              <a:ext uri="{FF2B5EF4-FFF2-40B4-BE49-F238E27FC236}">
                <a16:creationId xmlns:a16="http://schemas.microsoft.com/office/drawing/2014/main" id="{2FDC1118-87FD-9C9D-C75A-CAECF4B73CD3}"/>
              </a:ext>
            </a:extLst>
          </p:cNvPr>
          <p:cNvSpPr txBox="1"/>
          <p:nvPr/>
        </p:nvSpPr>
        <p:spPr>
          <a:xfrm>
            <a:off x="2286000" y="3244334"/>
            <a:ext cx="4572000" cy="369332"/>
          </a:xfrm>
          <a:prstGeom prst="rect">
            <a:avLst/>
          </a:prstGeom>
          <a:noFill/>
        </p:spPr>
        <p:txBody>
          <a:bodyPr wrap="square">
            <a:spAutoFit/>
          </a:bodyPr>
          <a:lstStyle/>
          <a:p>
            <a:r>
              <a:rPr lang="en-GB" b="0" dirty="0">
                <a:effectLst/>
              </a:rPr>
              <a:t> </a:t>
            </a:r>
            <a:endParaRPr lang="en-US" dirty="0"/>
          </a:p>
        </p:txBody>
      </p:sp>
    </p:spTree>
    <p:extLst>
      <p:ext uri="{BB962C8B-B14F-4D97-AF65-F5344CB8AC3E}">
        <p14:creationId xmlns:p14="http://schemas.microsoft.com/office/powerpoint/2010/main" val="1839849594"/>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756D1C65-7ED8-3B5A-7AF7-60284D731DB0}"/>
              </a:ext>
            </a:extLst>
          </p:cNvPr>
          <p:cNvSpPr>
            <a:spLocks noGrp="1" noChangeArrowheads="1"/>
          </p:cNvSpPr>
          <p:nvPr>
            <p:ph type="title"/>
          </p:nvPr>
        </p:nvSpPr>
        <p:spPr>
          <a:xfrm>
            <a:off x="179388" y="332657"/>
            <a:ext cx="8710612" cy="1152127"/>
          </a:xfrm>
        </p:spPr>
        <p:txBody>
          <a:bodyPr rtlCol="0">
            <a:noAutofit/>
          </a:bodyPr>
          <a:lstStyle/>
          <a:p>
            <a:pPr fontAlgn="auto">
              <a:spcAft>
                <a:spcPts val="0"/>
              </a:spcAft>
              <a:defRPr/>
            </a:pPr>
            <a:r>
              <a:rPr lang="en-GB" altLang="en-US" sz="3200" b="0" dirty="0">
                <a:solidFill>
                  <a:schemeClr val="accent2"/>
                </a:solidFill>
              </a:rPr>
              <a:t>When you return to school…</a:t>
            </a:r>
          </a:p>
        </p:txBody>
      </p:sp>
      <p:sp>
        <p:nvSpPr>
          <p:cNvPr id="63490" name="Rectangle 3">
            <a:extLst>
              <a:ext uri="{FF2B5EF4-FFF2-40B4-BE49-F238E27FC236}">
                <a16:creationId xmlns:a16="http://schemas.microsoft.com/office/drawing/2014/main" id="{BEC1DA50-D7B2-51BB-38A1-4805ABDCDDFD}"/>
              </a:ext>
            </a:extLst>
          </p:cNvPr>
          <p:cNvSpPr>
            <a:spLocks noGrp="1" noChangeArrowheads="1"/>
          </p:cNvSpPr>
          <p:nvPr>
            <p:ph type="body" idx="1"/>
          </p:nvPr>
        </p:nvSpPr>
        <p:spPr>
          <a:xfrm>
            <a:off x="881496" y="1880828"/>
            <a:ext cx="7381007" cy="2772308"/>
          </a:xfrm>
        </p:spPr>
        <p:txBody>
          <a:bodyPr/>
          <a:lstStyle/>
          <a:p>
            <a:pPr marL="0" indent="0">
              <a:buNone/>
            </a:pPr>
            <a:r>
              <a:rPr lang="en-GB" altLang="en-US" sz="2400" dirty="0"/>
              <a:t>What...</a:t>
            </a:r>
          </a:p>
          <a:p>
            <a:pPr marL="0" indent="0">
              <a:buNone/>
            </a:pPr>
            <a:r>
              <a:rPr lang="en-GB" altLang="en-US" sz="2400" dirty="0"/>
              <a:t>With whom… </a:t>
            </a:r>
          </a:p>
          <a:p>
            <a:pPr marL="0" indent="0">
              <a:buNone/>
            </a:pPr>
            <a:r>
              <a:rPr lang="en-GB" altLang="en-US" sz="2400" dirty="0"/>
              <a:t>When…</a:t>
            </a:r>
          </a:p>
          <a:p>
            <a:pPr marL="0" indent="0">
              <a:buNone/>
            </a:pPr>
            <a:r>
              <a:rPr lang="en-GB" altLang="en-US" sz="2400" dirty="0"/>
              <a:t>How… </a:t>
            </a:r>
          </a:p>
          <a:p>
            <a:pPr marL="0" indent="0">
              <a:buNone/>
            </a:pPr>
            <a:r>
              <a:rPr lang="en-GB" altLang="en-US" sz="2400" dirty="0"/>
              <a:t>Why…</a:t>
            </a:r>
          </a:p>
          <a:p>
            <a:pPr algn="r">
              <a:buFontTx/>
              <a:buNone/>
            </a:pPr>
            <a:r>
              <a:rPr lang="en-GB" altLang="en-US" sz="2400" dirty="0"/>
              <a:t>will you share what we’ve discussed today?</a:t>
            </a:r>
          </a:p>
          <a:p>
            <a:pPr algn="r">
              <a:buFontTx/>
              <a:buNone/>
            </a:pPr>
            <a:endParaRPr lang="en-GB" altLang="en-US" sz="1600" dirty="0"/>
          </a:p>
          <a:p>
            <a:pPr algn="r">
              <a:buFontTx/>
              <a:buNone/>
            </a:pPr>
            <a:endParaRPr lang="en-GB" altLang="en-US" sz="1600" dirty="0"/>
          </a:p>
          <a:p>
            <a:pPr algn="r">
              <a:buFontTx/>
              <a:buNone/>
            </a:pPr>
            <a:endParaRPr lang="en-GB" altLang="en-US" sz="1600" dirty="0"/>
          </a:p>
          <a:p>
            <a:pPr algn="r">
              <a:buFontTx/>
              <a:buNone/>
            </a:pPr>
            <a:endParaRPr lang="en-GB" altLang="en-US" sz="1600" dirty="0"/>
          </a:p>
          <a:p>
            <a:pPr algn="r">
              <a:buFontTx/>
              <a:buNone/>
            </a:pPr>
            <a:br>
              <a:rPr lang="en-GB" altLang="en-US" sz="2400" dirty="0">
                <a:solidFill>
                  <a:schemeClr val="accent2"/>
                </a:solidFill>
              </a:rPr>
            </a:br>
            <a:endParaRPr lang="en-GB" altLang="en-US" dirty="0">
              <a:solidFill>
                <a:srgbClr val="000000"/>
              </a:solidFill>
            </a:endParaRPr>
          </a:p>
          <a:p>
            <a:pPr algn="ctr">
              <a:buFont typeface="Wingdings" pitchFamily="2" charset="2"/>
              <a:buNone/>
            </a:pPr>
            <a:r>
              <a:rPr lang="en-GB" altLang="en-US" dirty="0">
                <a:solidFill>
                  <a:srgbClr val="000000"/>
                </a:solidFill>
              </a:rPr>
              <a:t>    </a:t>
            </a:r>
          </a:p>
          <a:p>
            <a:pPr algn="ctr">
              <a:buFont typeface="Wingdings" pitchFamily="2" charset="2"/>
              <a:buNone/>
            </a:pPr>
            <a:endParaRPr lang="en-GB" altLang="en-US" dirty="0">
              <a:solidFill>
                <a:srgbClr val="000000"/>
              </a:solidFill>
            </a:endParaRPr>
          </a:p>
        </p:txBody>
      </p:sp>
      <p:sp>
        <p:nvSpPr>
          <p:cNvPr id="2" name="TextBox 1">
            <a:extLst>
              <a:ext uri="{FF2B5EF4-FFF2-40B4-BE49-F238E27FC236}">
                <a16:creationId xmlns:a16="http://schemas.microsoft.com/office/drawing/2014/main" id="{865E8D4B-FE3A-5CF6-4DFC-A500F322BE02}"/>
              </a:ext>
            </a:extLst>
          </p:cNvPr>
          <p:cNvSpPr txBox="1"/>
          <p:nvPr/>
        </p:nvSpPr>
        <p:spPr>
          <a:xfrm>
            <a:off x="1619672" y="5013176"/>
            <a:ext cx="6552728" cy="800219"/>
          </a:xfrm>
          <a:prstGeom prst="rect">
            <a:avLst/>
          </a:prstGeom>
          <a:noFill/>
        </p:spPr>
        <p:txBody>
          <a:bodyPr wrap="square" rtlCol="0">
            <a:spAutoFit/>
          </a:bodyPr>
          <a:lstStyle/>
          <a:p>
            <a:r>
              <a:rPr lang="en-GB" altLang="en-US" sz="2800" dirty="0">
                <a:solidFill>
                  <a:schemeClr val="accent2"/>
                </a:solidFill>
                <a:hlinkClick r:id="rId3">
                  <a:extLst>
                    <a:ext uri="{A12FA001-AC4F-418D-AE19-62706E023703}">
                      <ahyp:hlinkClr xmlns:ahyp="http://schemas.microsoft.com/office/drawing/2018/hyperlinkcolor" val="tx"/>
                    </a:ext>
                  </a:extLst>
                </a:hlinkClick>
              </a:rPr>
              <a:t>https://nrich.maths.org/pakistan2024</a:t>
            </a:r>
            <a:endParaRPr lang="en-GB" altLang="en-US" sz="2800" dirty="0">
              <a:solidFill>
                <a:schemeClr val="accent2"/>
              </a:solidFill>
            </a:endParaRPr>
          </a:p>
          <a:p>
            <a:endParaRPr lang="en-US" dirty="0"/>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F63-8C81-2D84-8686-52060667F50E}"/>
              </a:ext>
            </a:extLst>
          </p:cNvPr>
          <p:cNvSpPr>
            <a:spLocks noGrp="1"/>
          </p:cNvSpPr>
          <p:nvPr>
            <p:ph type="title"/>
          </p:nvPr>
        </p:nvSpPr>
        <p:spPr>
          <a:xfrm>
            <a:off x="323528" y="548680"/>
            <a:ext cx="8229600" cy="1143000"/>
          </a:xfrm>
        </p:spPr>
        <p:txBody>
          <a:bodyPr/>
          <a:lstStyle/>
          <a:p>
            <a:r>
              <a:rPr lang="en-GB" sz="3200" b="0" i="0" u="none" strike="noStrike" dirty="0">
                <a:solidFill>
                  <a:schemeClr val="accent2"/>
                </a:solidFill>
                <a:effectLst/>
              </a:rPr>
              <a:t>Reflecting on today: the next steps</a:t>
            </a:r>
            <a:endParaRPr lang="en-US" sz="3200" dirty="0">
              <a:solidFill>
                <a:schemeClr val="accent2"/>
              </a:solidFill>
            </a:endParaRPr>
          </a:p>
        </p:txBody>
      </p:sp>
      <p:sp>
        <p:nvSpPr>
          <p:cNvPr id="3" name="Content Placeholder 2">
            <a:extLst>
              <a:ext uri="{FF2B5EF4-FFF2-40B4-BE49-F238E27FC236}">
                <a16:creationId xmlns:a16="http://schemas.microsoft.com/office/drawing/2014/main" id="{87359BEF-CEF0-5E07-CCF6-82418A363751}"/>
              </a:ext>
            </a:extLst>
          </p:cNvPr>
          <p:cNvSpPr>
            <a:spLocks noGrp="1"/>
          </p:cNvSpPr>
          <p:nvPr>
            <p:ph idx="1"/>
          </p:nvPr>
        </p:nvSpPr>
        <p:spPr>
          <a:xfrm>
            <a:off x="945981" y="2708920"/>
            <a:ext cx="8208962" cy="3024336"/>
          </a:xfrm>
        </p:spPr>
        <p:txBody>
          <a:bodyPr/>
          <a:lstStyle/>
          <a:p>
            <a:pPr marL="0" indent="0" rtl="0" fontAlgn="base">
              <a:spcBef>
                <a:spcPts val="0"/>
              </a:spcBef>
              <a:spcAft>
                <a:spcPts val="0"/>
              </a:spcAft>
              <a:buNone/>
            </a:pPr>
            <a:r>
              <a:rPr lang="en-GB" sz="2400" b="0" i="0" u="none" strike="noStrike" dirty="0">
                <a:solidFill>
                  <a:schemeClr val="accent2"/>
                </a:solidFill>
                <a:effectLst/>
                <a:cs typeface="ADLaM Display" panose="020F0502020204030204" pitchFamily="34" charset="0"/>
              </a:rPr>
              <a:t>Think big, start small</a:t>
            </a:r>
            <a:br>
              <a:rPr lang="en-GB" sz="2400" b="0" i="0" u="none" strike="noStrike" dirty="0">
                <a:solidFill>
                  <a:schemeClr val="accent2"/>
                </a:solidFill>
                <a:effectLst/>
                <a:cs typeface="ADLaM Display" panose="020F0502020204030204" pitchFamily="34" charset="0"/>
              </a:rPr>
            </a:br>
            <a:endParaRPr lang="en-GB" sz="1200" b="0" i="0" u="none" strike="noStrike" dirty="0">
              <a:solidFill>
                <a:schemeClr val="accent2"/>
              </a:solidFill>
              <a:effectLst/>
              <a:cs typeface="ADLaM Display" panose="020F0502020204030204" pitchFamily="34" charset="0"/>
            </a:endParaRPr>
          </a:p>
          <a:p>
            <a:pPr marL="0" indent="0" rtl="0" fontAlgn="base">
              <a:spcBef>
                <a:spcPts val="480"/>
              </a:spcBef>
              <a:spcAft>
                <a:spcPts val="0"/>
              </a:spcAft>
              <a:buNone/>
            </a:pPr>
            <a:r>
              <a:rPr lang="en-GB" sz="2400" b="0" i="0" u="none" strike="noStrike" dirty="0">
                <a:solidFill>
                  <a:schemeClr val="accent2"/>
                </a:solidFill>
                <a:effectLst/>
                <a:cs typeface="ADLaM Display" panose="020F0502020204030204" pitchFamily="34" charset="0"/>
              </a:rPr>
              <a:t>Think far, start near to home</a:t>
            </a:r>
            <a:br>
              <a:rPr lang="en-GB" sz="2400" dirty="0">
                <a:solidFill>
                  <a:schemeClr val="accent2"/>
                </a:solidFill>
                <a:cs typeface="ADLaM Display" panose="020F0502020204030204" pitchFamily="34" charset="0"/>
              </a:rPr>
            </a:br>
            <a:br>
              <a:rPr lang="en-GB" sz="1200" dirty="0">
                <a:solidFill>
                  <a:schemeClr val="accent2"/>
                </a:solidFill>
                <a:cs typeface="ADLaM Display" panose="020F0502020204030204" pitchFamily="34" charset="0"/>
              </a:rPr>
            </a:br>
            <a:r>
              <a:rPr lang="en-GB" sz="2400" b="0" i="0" u="none" strike="noStrike" dirty="0">
                <a:solidFill>
                  <a:schemeClr val="accent2"/>
                </a:solidFill>
                <a:effectLst/>
                <a:cs typeface="ADLaM Display" panose="020F0502020204030204" pitchFamily="34" charset="0"/>
              </a:rPr>
              <a:t>Two weeks with the students or it’s lost……</a:t>
            </a:r>
            <a:endParaRPr lang="en-US" sz="2400" dirty="0">
              <a:solidFill>
                <a:schemeClr val="accent2"/>
              </a:solidFill>
              <a:cs typeface="ADLaM Display" panose="020F0502020204030204" pitchFamily="34" charset="0"/>
            </a:endParaRPr>
          </a:p>
        </p:txBody>
      </p:sp>
    </p:spTree>
    <p:extLst>
      <p:ext uri="{BB962C8B-B14F-4D97-AF65-F5344CB8AC3E}">
        <p14:creationId xmlns:p14="http://schemas.microsoft.com/office/powerpoint/2010/main" val="2481380833"/>
      </p:ext>
    </p:extLst>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a:extLst>
              <a:ext uri="{FF2B5EF4-FFF2-40B4-BE49-F238E27FC236}">
                <a16:creationId xmlns:a16="http://schemas.microsoft.com/office/drawing/2014/main" id="{23E67A49-2549-7777-8380-15340B5F57AD}"/>
              </a:ext>
            </a:extLst>
          </p:cNvPr>
          <p:cNvSpPr>
            <a:spLocks noGrp="1" noChangeArrowheads="1"/>
          </p:cNvSpPr>
          <p:nvPr>
            <p:ph type="title"/>
          </p:nvPr>
        </p:nvSpPr>
        <p:spPr/>
        <p:txBody>
          <a:bodyPr/>
          <a:lstStyle/>
          <a:p>
            <a:r>
              <a:rPr lang="en-US" altLang="en-US" sz="4000" b="0" dirty="0">
                <a:ea typeface="ＭＳ Ｐゴシック" panose="020B0600070205080204" pitchFamily="34" charset="-128"/>
              </a:rPr>
              <a:t>Thank you</a:t>
            </a:r>
          </a:p>
        </p:txBody>
      </p:sp>
      <p:pic>
        <p:nvPicPr>
          <p:cNvPr id="26626" name="Picture 1" descr="NRICH Logo.png">
            <a:extLst>
              <a:ext uri="{FF2B5EF4-FFF2-40B4-BE49-F238E27FC236}">
                <a16:creationId xmlns:a16="http://schemas.microsoft.com/office/drawing/2014/main" id="{AF9AA762-5A73-DB9A-2A32-D3B89D30077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76960" y="1711761"/>
            <a:ext cx="2090985" cy="2763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88B5B54F-9BB4-CAEC-E9BB-821222D62891}"/>
              </a:ext>
            </a:extLst>
          </p:cNvPr>
          <p:cNvSpPr txBox="1"/>
          <p:nvPr/>
        </p:nvSpPr>
        <p:spPr>
          <a:xfrm>
            <a:off x="4554187" y="3429000"/>
            <a:ext cx="4018664" cy="830997"/>
          </a:xfrm>
          <a:prstGeom prst="rect">
            <a:avLst/>
          </a:prstGeom>
          <a:noFill/>
        </p:spPr>
        <p:txBody>
          <a:bodyPr wrap="none" rtlCol="0">
            <a:spAutoFit/>
          </a:bodyPr>
          <a:lstStyle/>
          <a:p>
            <a:r>
              <a:rPr lang="en-GB" sz="2400" b="0" i="0" u="none" strike="noStrike" dirty="0">
                <a:solidFill>
                  <a:schemeClr val="accent2"/>
                </a:solidFill>
                <a:effectLst/>
                <a:latin typeface="+mn-lt"/>
              </a:rPr>
              <a:t>Charlie Gilderdale</a:t>
            </a:r>
            <a:br>
              <a:rPr lang="en-GB" sz="2400" b="0" i="0" u="none" strike="noStrike" dirty="0">
                <a:solidFill>
                  <a:srgbClr val="99CC00"/>
                </a:solidFill>
                <a:effectLst/>
                <a:latin typeface="+mn-lt"/>
                <a:hlinkClick r:id="rId3">
                  <a:extLst>
                    <a:ext uri="{A12FA001-AC4F-418D-AE19-62706E023703}">
                      <ahyp:hlinkClr xmlns:ahyp="http://schemas.microsoft.com/office/drawing/2018/hyperlinkcolor" val="tx"/>
                    </a:ext>
                  </a:extLst>
                </a:hlinkClick>
              </a:rPr>
            </a:br>
            <a:r>
              <a:rPr lang="en-GB" sz="2400" b="0" i="0" u="none" strike="noStrike" dirty="0">
                <a:solidFill>
                  <a:schemeClr val="accent2"/>
                </a:solidFill>
                <a:effectLst/>
                <a:latin typeface="+mn-lt"/>
                <a:hlinkClick r:id="rId3">
                  <a:extLst>
                    <a:ext uri="{A12FA001-AC4F-418D-AE19-62706E023703}">
                      <ahyp:hlinkClr xmlns:ahyp="http://schemas.microsoft.com/office/drawing/2018/hyperlinkcolor" val="tx"/>
                    </a:ext>
                  </a:extLst>
                </a:hlinkClick>
              </a:rPr>
              <a:t>secondary.nrich@maths.org</a:t>
            </a:r>
            <a:endParaRPr lang="en-US" sz="2400" dirty="0">
              <a:solidFill>
                <a:schemeClr val="accent2"/>
              </a:solidFill>
              <a:latin typeface="+mn-lt"/>
            </a:endParaRP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6A615A-08AB-C6DD-108A-FD38C3357C00}"/>
              </a:ext>
            </a:extLst>
          </p:cNvPr>
          <p:cNvSpPr>
            <a:spLocks noGrp="1"/>
          </p:cNvSpPr>
          <p:nvPr>
            <p:ph idx="1"/>
          </p:nvPr>
        </p:nvSpPr>
        <p:spPr>
          <a:xfrm>
            <a:off x="611188" y="2060848"/>
            <a:ext cx="8208962" cy="4065315"/>
          </a:xfrm>
        </p:spPr>
        <p:txBody>
          <a:bodyPr/>
          <a:lstStyle/>
          <a:p>
            <a:pPr marL="112713" indent="0" algn="ctr" rtl="0">
              <a:spcBef>
                <a:spcPts val="0"/>
              </a:spcBef>
              <a:spcAft>
                <a:spcPts val="0"/>
              </a:spcAft>
              <a:buNone/>
            </a:pPr>
            <a:r>
              <a:rPr lang="en-GB" b="0" i="0" u="none" strike="noStrike" dirty="0">
                <a:solidFill>
                  <a:schemeClr val="accent2"/>
                </a:solidFill>
                <a:effectLst/>
                <a:latin typeface="Arial" panose="020B0604020202020204" pitchFamily="34" charset="0"/>
              </a:rPr>
              <a:t>Think about a personal goal or ambition</a:t>
            </a:r>
            <a:endParaRPr lang="en-GB" b="0" dirty="0">
              <a:solidFill>
                <a:schemeClr val="accent2"/>
              </a:solidFill>
              <a:effectLst/>
            </a:endParaRPr>
          </a:p>
          <a:p>
            <a:pPr marL="112713" indent="0" algn="ctr" rtl="0">
              <a:spcBef>
                <a:spcPts val="640"/>
              </a:spcBef>
              <a:spcAft>
                <a:spcPts val="0"/>
              </a:spcAft>
              <a:buNone/>
            </a:pPr>
            <a:r>
              <a:rPr lang="en-GB" b="0" i="0" u="none" strike="noStrike" dirty="0">
                <a:solidFill>
                  <a:schemeClr val="accent2"/>
                </a:solidFill>
                <a:effectLst/>
                <a:latin typeface="Arial" panose="020B0604020202020204" pitchFamily="34" charset="0"/>
              </a:rPr>
              <a:t>that you succeeded in achieving … </a:t>
            </a:r>
            <a:endParaRPr lang="en-GB" b="0" dirty="0">
              <a:solidFill>
                <a:schemeClr val="accent2"/>
              </a:solidFill>
              <a:effectLst/>
            </a:endParaRPr>
          </a:p>
          <a:p>
            <a:pPr marL="112713" indent="0" algn="ctr" rtl="0">
              <a:spcBef>
                <a:spcPts val="640"/>
              </a:spcBef>
              <a:spcAft>
                <a:spcPts val="0"/>
              </a:spcAft>
              <a:buNone/>
            </a:pPr>
            <a:br>
              <a:rPr lang="en-GB" b="0" dirty="0">
                <a:solidFill>
                  <a:schemeClr val="accent2"/>
                </a:solidFill>
                <a:effectLst/>
              </a:rPr>
            </a:br>
            <a:r>
              <a:rPr lang="en-GB" b="0" i="0" u="none" strike="noStrike" dirty="0">
                <a:solidFill>
                  <a:schemeClr val="accent2"/>
                </a:solidFill>
                <a:effectLst/>
                <a:latin typeface="Arial" panose="020B0604020202020204" pitchFamily="34" charset="0"/>
              </a:rPr>
              <a:t>How did you achieve it? </a:t>
            </a:r>
            <a:endParaRPr lang="en-GB" b="0" dirty="0">
              <a:solidFill>
                <a:schemeClr val="accent2"/>
              </a:solidFill>
              <a:effectLst/>
            </a:endParaRPr>
          </a:p>
          <a:p>
            <a:pPr marL="0" indent="0">
              <a:buNone/>
            </a:pPr>
            <a:br>
              <a:rPr lang="en-GB" dirty="0"/>
            </a:br>
            <a:endParaRPr lang="en-US" dirty="0"/>
          </a:p>
        </p:txBody>
      </p:sp>
    </p:spTree>
    <p:extLst>
      <p:ext uri="{BB962C8B-B14F-4D97-AF65-F5344CB8AC3E}">
        <p14:creationId xmlns:p14="http://schemas.microsoft.com/office/powerpoint/2010/main" val="3551070753"/>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4">
            <a:extLst>
              <a:ext uri="{FF2B5EF4-FFF2-40B4-BE49-F238E27FC236}">
                <a16:creationId xmlns:a16="http://schemas.microsoft.com/office/drawing/2014/main" id="{5E7E77FA-9654-DAA0-D84D-06C9163E0875}"/>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03263" y="900113"/>
            <a:ext cx="3894137" cy="5057775"/>
          </a:xfrm>
        </p:spPr>
      </p:pic>
      <p:sp>
        <p:nvSpPr>
          <p:cNvPr id="18434" name="Rectangle 2">
            <a:extLst>
              <a:ext uri="{FF2B5EF4-FFF2-40B4-BE49-F238E27FC236}">
                <a16:creationId xmlns:a16="http://schemas.microsoft.com/office/drawing/2014/main" id="{8D1BC02A-6075-12B7-1D0B-0B7CEACFE2DD}"/>
              </a:ext>
            </a:extLst>
          </p:cNvPr>
          <p:cNvSpPr txBox="1">
            <a:spLocks noChangeArrowheads="1"/>
          </p:cNvSpPr>
          <p:nvPr/>
        </p:nvSpPr>
        <p:spPr bwMode="auto">
          <a:xfrm>
            <a:off x="5626836" y="900113"/>
            <a:ext cx="2819400" cy="2400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Wingdings" pitchFamily="2" charset="2"/>
              <a:buChar char="Ø"/>
              <a:defRPr sz="3200">
                <a:solidFill>
                  <a:srgbClr val="000099"/>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Ø"/>
              <a:defRPr sz="2800">
                <a:solidFill>
                  <a:srgbClr val="000099"/>
                </a:solidFill>
                <a:latin typeface="Arial" panose="020B0604020202020204" pitchFamily="34" charset="0"/>
                <a:ea typeface="ＭＳ Ｐゴシック" panose="020B0600070205080204" pitchFamily="34" charset="-128"/>
              </a:defRPr>
            </a:lvl2pPr>
            <a:lvl3pPr marL="1143000" indent="-228600">
              <a:spcBef>
                <a:spcPct val="20000"/>
              </a:spcBef>
              <a:buFont typeface="Wingdings" pitchFamily="2" charset="2"/>
              <a:buChar char="Ø"/>
              <a:defRPr sz="2400">
                <a:solidFill>
                  <a:srgbClr val="000099"/>
                </a:solidFill>
                <a:latin typeface="Arial" panose="020B0604020202020204" pitchFamily="34" charset="0"/>
                <a:ea typeface="ＭＳ Ｐゴシック" panose="020B0600070205080204" pitchFamily="34" charset="-128"/>
              </a:defRPr>
            </a:lvl3pPr>
            <a:lvl4pPr marL="1600200" indent="-228600">
              <a:spcBef>
                <a:spcPct val="20000"/>
              </a:spcBef>
              <a:buFont typeface="Wingdings" pitchFamily="2" charset="2"/>
              <a:buChar char="Ø"/>
              <a:defRPr sz="2000">
                <a:solidFill>
                  <a:srgbClr val="000099"/>
                </a:solidFill>
                <a:latin typeface="Arial" panose="020B0604020202020204" pitchFamily="34" charset="0"/>
                <a:ea typeface="ＭＳ Ｐゴシック" panose="020B0600070205080204" pitchFamily="34" charset="-128"/>
              </a:defRPr>
            </a:lvl4pPr>
            <a:lvl5pPr marL="2057400" indent="-228600">
              <a:spcBef>
                <a:spcPct val="20000"/>
              </a:spcBef>
              <a:buFont typeface="Wingdings" pitchFamily="2" charset="2"/>
              <a:buChar char="Ø"/>
              <a:defRPr sz="2000">
                <a:solidFill>
                  <a:srgbClr val="000099"/>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Wingdings" pitchFamily="2" charset="2"/>
              <a:buChar char="Ø"/>
              <a:defRPr sz="2000">
                <a:solidFill>
                  <a:srgbClr val="000099"/>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Wingdings" pitchFamily="2" charset="2"/>
              <a:buChar char="Ø"/>
              <a:defRPr sz="2000">
                <a:solidFill>
                  <a:srgbClr val="000099"/>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Wingdings" pitchFamily="2" charset="2"/>
              <a:buChar char="Ø"/>
              <a:defRPr sz="2000">
                <a:solidFill>
                  <a:srgbClr val="000099"/>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Wingdings" pitchFamily="2" charset="2"/>
              <a:buChar char="Ø"/>
              <a:defRPr sz="2000">
                <a:solidFill>
                  <a:srgbClr val="000099"/>
                </a:solidFill>
                <a:latin typeface="Arial" panose="020B0604020202020204" pitchFamily="34" charset="0"/>
                <a:ea typeface="ＭＳ Ｐゴシック" panose="020B0600070205080204" pitchFamily="34" charset="-128"/>
              </a:defRPr>
            </a:lvl9pPr>
          </a:lstStyle>
          <a:p>
            <a:pPr algn="ctr">
              <a:spcBef>
                <a:spcPct val="0"/>
              </a:spcBef>
              <a:buFontTx/>
              <a:buNone/>
            </a:pPr>
            <a:r>
              <a:rPr lang="en-US" altLang="en-US" sz="2400" u="none" dirty="0">
                <a:solidFill>
                  <a:srgbClr val="333399"/>
                </a:solidFill>
              </a:rPr>
              <a:t>NRICH tasks aim to strengthen these </a:t>
            </a:r>
            <a:br>
              <a:rPr lang="en-US" altLang="en-US" sz="2400" u="none" dirty="0">
                <a:solidFill>
                  <a:srgbClr val="333399"/>
                </a:solidFill>
              </a:rPr>
            </a:br>
            <a:r>
              <a:rPr lang="en-US" altLang="en-US" sz="2400" u="none" dirty="0">
                <a:solidFill>
                  <a:srgbClr val="333399"/>
                </a:solidFill>
              </a:rPr>
              <a:t>five strands of mathematical proficiency</a:t>
            </a:r>
          </a:p>
        </p:txBody>
      </p:sp>
      <p:sp>
        <p:nvSpPr>
          <p:cNvPr id="18435" name="Rectangle 3">
            <a:extLst>
              <a:ext uri="{FF2B5EF4-FFF2-40B4-BE49-F238E27FC236}">
                <a16:creationId xmlns:a16="http://schemas.microsoft.com/office/drawing/2014/main" id="{6DE14045-5C24-27B9-096F-9EB91EDD4899}"/>
              </a:ext>
            </a:extLst>
          </p:cNvPr>
          <p:cNvSpPr>
            <a:spLocks noChangeArrowheads="1"/>
          </p:cNvSpPr>
          <p:nvPr/>
        </p:nvSpPr>
        <p:spPr bwMode="auto">
          <a:xfrm>
            <a:off x="2977815" y="4149080"/>
            <a:ext cx="1717675"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u="sng">
                <a:solidFill>
                  <a:schemeClr val="tx1"/>
                </a:solidFill>
                <a:latin typeface="Arial" panose="020B0604020202020204" pitchFamily="34" charset="0"/>
                <a:ea typeface="ＭＳ Ｐゴシック" panose="020B0600070205080204" pitchFamily="34" charset="-128"/>
              </a:defRPr>
            </a:lvl1pPr>
            <a:lvl2pPr marL="742950" indent="-285750">
              <a:defRPr u="sng">
                <a:solidFill>
                  <a:schemeClr val="tx1"/>
                </a:solidFill>
                <a:latin typeface="Arial" panose="020B0604020202020204" pitchFamily="34" charset="0"/>
                <a:ea typeface="ＭＳ Ｐゴシック" panose="020B0600070205080204" pitchFamily="34" charset="-128"/>
              </a:defRPr>
            </a:lvl2pPr>
            <a:lvl3pPr marL="1143000" indent="-228600">
              <a:defRPr u="sng">
                <a:solidFill>
                  <a:schemeClr val="tx1"/>
                </a:solidFill>
                <a:latin typeface="Arial" panose="020B0604020202020204" pitchFamily="34" charset="0"/>
                <a:ea typeface="ＭＳ Ｐゴシック" panose="020B0600070205080204" pitchFamily="34" charset="-128"/>
              </a:defRPr>
            </a:lvl3pPr>
            <a:lvl4pPr marL="1600200" indent="-228600">
              <a:defRPr u="sng">
                <a:solidFill>
                  <a:schemeClr val="tx1"/>
                </a:solidFill>
                <a:latin typeface="Arial" panose="020B0604020202020204" pitchFamily="34" charset="0"/>
                <a:ea typeface="ＭＳ Ｐゴシック" panose="020B0600070205080204" pitchFamily="34" charset="-128"/>
              </a:defRPr>
            </a:lvl4pPr>
            <a:lvl5pPr marL="2057400" indent="-228600">
              <a:defRPr u="sng">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u="sng">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u="sng">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u="sng">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u="sng">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400" u="none" dirty="0">
                <a:solidFill>
                  <a:srgbClr val="333399"/>
                </a:solidFill>
                <a:latin typeface="Tahoma" panose="020B0604030504040204" pitchFamily="34" charset="0"/>
              </a:rPr>
              <a:t>Kilpatrick et al</a:t>
            </a:r>
            <a:br>
              <a:rPr lang="en-US" altLang="en-US" sz="1400" u="none" dirty="0">
                <a:solidFill>
                  <a:srgbClr val="333399"/>
                </a:solidFill>
                <a:latin typeface="Tahoma" panose="020B0604030504040204" pitchFamily="34" charset="0"/>
              </a:rPr>
            </a:br>
            <a:r>
              <a:rPr lang="en-US" altLang="en-US" sz="1400" u="none" dirty="0">
                <a:solidFill>
                  <a:srgbClr val="333399"/>
                </a:solidFill>
                <a:latin typeface="Tahoma" panose="020B0604030504040204" pitchFamily="34" charset="0"/>
              </a:rPr>
              <a:t>NRC (2001) </a:t>
            </a:r>
            <a:br>
              <a:rPr lang="en-US" altLang="en-US" sz="1400" u="none" dirty="0">
                <a:solidFill>
                  <a:srgbClr val="333399"/>
                </a:solidFill>
                <a:latin typeface="Tahoma" panose="020B0604030504040204" pitchFamily="34" charset="0"/>
              </a:rPr>
            </a:br>
            <a:r>
              <a:rPr lang="en-US" altLang="en-US" sz="1400" i="1" u="none" dirty="0">
                <a:solidFill>
                  <a:srgbClr val="333399"/>
                </a:solidFill>
              </a:rPr>
              <a:t>Adding it up: </a:t>
            </a:r>
            <a:br>
              <a:rPr lang="en-US" altLang="en-US" sz="1400" i="1" u="none" dirty="0">
                <a:solidFill>
                  <a:srgbClr val="333399"/>
                </a:solidFill>
              </a:rPr>
            </a:br>
            <a:r>
              <a:rPr lang="en-US" altLang="en-US" sz="1400" i="1" u="none" dirty="0">
                <a:solidFill>
                  <a:srgbClr val="333399"/>
                </a:solidFill>
              </a:rPr>
              <a:t>Helping children learn mathematics</a:t>
            </a:r>
          </a:p>
        </p:txBody>
      </p:sp>
      <p:sp>
        <p:nvSpPr>
          <p:cNvPr id="9" name="TextBox 8">
            <a:extLst>
              <a:ext uri="{FF2B5EF4-FFF2-40B4-BE49-F238E27FC236}">
                <a16:creationId xmlns:a16="http://schemas.microsoft.com/office/drawing/2014/main" id="{729563DA-26C8-0731-57CB-536316C1C985}"/>
              </a:ext>
            </a:extLst>
          </p:cNvPr>
          <p:cNvSpPr txBox="1"/>
          <p:nvPr/>
        </p:nvSpPr>
        <p:spPr>
          <a:xfrm>
            <a:off x="4793580" y="3933056"/>
            <a:ext cx="4176464" cy="646331"/>
          </a:xfrm>
          <a:prstGeom prst="rect">
            <a:avLst/>
          </a:prstGeom>
          <a:noFill/>
        </p:spPr>
        <p:txBody>
          <a:bodyPr wrap="square" rtlCol="0">
            <a:spAutoFit/>
          </a:bodyPr>
          <a:lstStyle/>
          <a:p>
            <a:pPr algn="ctr">
              <a:spcBef>
                <a:spcPct val="0"/>
              </a:spcBef>
              <a:buFontTx/>
              <a:buNone/>
            </a:pPr>
            <a:r>
              <a:rPr lang="en-US" altLang="en-US" sz="1800" u="none" dirty="0">
                <a:solidFill>
                  <a:srgbClr val="333399"/>
                </a:solidFill>
              </a:rPr>
              <a:t>Nurturing Successful Mathematicians</a:t>
            </a:r>
            <a:br>
              <a:rPr lang="en-US" altLang="en-US" sz="1800" u="none" dirty="0">
                <a:solidFill>
                  <a:srgbClr val="333399"/>
                </a:solidFill>
              </a:rPr>
            </a:br>
            <a:r>
              <a:rPr lang="en-US" altLang="en-US" sz="1800" u="none" dirty="0">
                <a:solidFill>
                  <a:schemeClr val="accent2"/>
                </a:solidFill>
                <a:hlinkClick r:id="rId4">
                  <a:extLst>
                    <a:ext uri="{A12FA001-AC4F-418D-AE19-62706E023703}">
                      <ahyp:hlinkClr xmlns:ahyp="http://schemas.microsoft.com/office/drawing/2018/hyperlinkcolor" val="tx"/>
                    </a:ext>
                  </a:extLst>
                </a:hlinkClick>
              </a:rPr>
              <a:t>https://nrich.maths.org/ropemodel</a:t>
            </a:r>
            <a:endParaRPr lang="en-US" altLang="en-US" sz="1800" u="none" dirty="0">
              <a:solidFill>
                <a:schemeClr val="accent2"/>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a:extLst>
              <a:ext uri="{FF2B5EF4-FFF2-40B4-BE49-F238E27FC236}">
                <a16:creationId xmlns:a16="http://schemas.microsoft.com/office/drawing/2014/main" id="{90AD796E-2E12-5946-073A-2C60BCC89250}"/>
              </a:ext>
            </a:extLst>
          </p:cNvPr>
          <p:cNvSpPr>
            <a:spLocks noGrp="1" noChangeArrowheads="1"/>
          </p:cNvSpPr>
          <p:nvPr>
            <p:ph idx="1"/>
          </p:nvPr>
        </p:nvSpPr>
        <p:spPr>
          <a:xfrm>
            <a:off x="827088" y="549275"/>
            <a:ext cx="7632700" cy="5111750"/>
          </a:xfrm>
        </p:spPr>
        <p:txBody>
          <a:bodyPr/>
          <a:lstStyle/>
          <a:p>
            <a:pPr>
              <a:lnSpc>
                <a:spcPct val="80000"/>
              </a:lnSpc>
              <a:buFontTx/>
              <a:buNone/>
            </a:pPr>
            <a:endParaRPr lang="en-US" altLang="en-US" sz="1000" dirty="0">
              <a:solidFill>
                <a:srgbClr val="333399"/>
              </a:solidFill>
            </a:endParaRPr>
          </a:p>
          <a:p>
            <a:pPr>
              <a:lnSpc>
                <a:spcPct val="80000"/>
              </a:lnSpc>
              <a:buFontTx/>
              <a:buNone/>
            </a:pPr>
            <a:r>
              <a:rPr lang="en-US" altLang="en-US" dirty="0">
                <a:solidFill>
                  <a:srgbClr val="333399"/>
                </a:solidFill>
              </a:rPr>
              <a:t>Conceptual understanding</a:t>
            </a:r>
            <a:r>
              <a:rPr lang="en-US" altLang="en-US" sz="1800" dirty="0">
                <a:solidFill>
                  <a:srgbClr val="333399"/>
                </a:solidFill>
              </a:rPr>
              <a:t> - </a:t>
            </a:r>
            <a:br>
              <a:rPr lang="en-US" altLang="en-US" sz="1800" dirty="0">
                <a:solidFill>
                  <a:srgbClr val="333399"/>
                </a:solidFill>
              </a:rPr>
            </a:br>
            <a:r>
              <a:rPr lang="en-US" altLang="en-US" sz="1800" dirty="0">
                <a:solidFill>
                  <a:srgbClr val="333399"/>
                </a:solidFill>
              </a:rPr>
              <a:t>comprehension of mathematical concepts, operations, and relations</a:t>
            </a:r>
            <a:br>
              <a:rPr lang="en-US" altLang="en-US" sz="1800" dirty="0">
                <a:solidFill>
                  <a:srgbClr val="333399"/>
                </a:solidFill>
              </a:rPr>
            </a:br>
            <a:endParaRPr lang="en-US" altLang="en-US" sz="1800" dirty="0">
              <a:solidFill>
                <a:srgbClr val="333399"/>
              </a:solidFill>
            </a:endParaRPr>
          </a:p>
          <a:p>
            <a:pPr>
              <a:lnSpc>
                <a:spcPct val="80000"/>
              </a:lnSpc>
              <a:buFontTx/>
              <a:buNone/>
            </a:pPr>
            <a:r>
              <a:rPr lang="en-US" altLang="en-US" dirty="0">
                <a:solidFill>
                  <a:srgbClr val="333399"/>
                </a:solidFill>
              </a:rPr>
              <a:t>Procedural fluency</a:t>
            </a:r>
            <a:r>
              <a:rPr lang="en-US" altLang="en-US" sz="1800" dirty="0">
                <a:solidFill>
                  <a:srgbClr val="333399"/>
                </a:solidFill>
              </a:rPr>
              <a:t> - </a:t>
            </a:r>
            <a:br>
              <a:rPr lang="en-US" altLang="en-US" sz="1800" dirty="0">
                <a:solidFill>
                  <a:srgbClr val="333399"/>
                </a:solidFill>
              </a:rPr>
            </a:br>
            <a:r>
              <a:rPr lang="en-US" altLang="en-US" sz="1800" dirty="0">
                <a:solidFill>
                  <a:srgbClr val="333399"/>
                </a:solidFill>
              </a:rPr>
              <a:t>skill in carrying out procedures flexibly, accurately, efficiently, and appropriately</a:t>
            </a:r>
            <a:br>
              <a:rPr lang="en-US" altLang="en-US" sz="1800" dirty="0">
                <a:solidFill>
                  <a:srgbClr val="333399"/>
                </a:solidFill>
              </a:rPr>
            </a:br>
            <a:endParaRPr lang="en-US" altLang="en-US" sz="1800" dirty="0">
              <a:solidFill>
                <a:srgbClr val="333399"/>
              </a:solidFill>
            </a:endParaRPr>
          </a:p>
          <a:p>
            <a:pPr>
              <a:lnSpc>
                <a:spcPct val="80000"/>
              </a:lnSpc>
              <a:buFontTx/>
              <a:buNone/>
            </a:pPr>
            <a:r>
              <a:rPr lang="en-US" altLang="en-US" dirty="0">
                <a:solidFill>
                  <a:srgbClr val="333399"/>
                </a:solidFill>
              </a:rPr>
              <a:t>Strategic competence</a:t>
            </a:r>
            <a:r>
              <a:rPr lang="en-US" altLang="en-US" sz="1800" dirty="0">
                <a:solidFill>
                  <a:srgbClr val="333399"/>
                </a:solidFill>
              </a:rPr>
              <a:t> - </a:t>
            </a:r>
            <a:br>
              <a:rPr lang="en-US" altLang="en-US" sz="1800" dirty="0">
                <a:solidFill>
                  <a:srgbClr val="333399"/>
                </a:solidFill>
              </a:rPr>
            </a:br>
            <a:r>
              <a:rPr lang="en-US" altLang="en-US" sz="1800" dirty="0">
                <a:solidFill>
                  <a:srgbClr val="333399"/>
                </a:solidFill>
              </a:rPr>
              <a:t>ability to formulate, represent, and solve mathematical problems</a:t>
            </a:r>
            <a:br>
              <a:rPr lang="en-US" altLang="en-US" sz="1800" dirty="0">
                <a:solidFill>
                  <a:srgbClr val="333399"/>
                </a:solidFill>
              </a:rPr>
            </a:br>
            <a:endParaRPr lang="en-US" altLang="en-US" sz="1800" dirty="0">
              <a:solidFill>
                <a:srgbClr val="333399"/>
              </a:solidFill>
            </a:endParaRPr>
          </a:p>
          <a:p>
            <a:pPr>
              <a:lnSpc>
                <a:spcPct val="80000"/>
              </a:lnSpc>
              <a:buFontTx/>
              <a:buNone/>
            </a:pPr>
            <a:r>
              <a:rPr lang="en-US" altLang="en-US" dirty="0">
                <a:solidFill>
                  <a:srgbClr val="333399"/>
                </a:solidFill>
              </a:rPr>
              <a:t>Adaptive reasoning</a:t>
            </a:r>
            <a:r>
              <a:rPr lang="en-US" altLang="en-US" sz="1800" dirty="0">
                <a:solidFill>
                  <a:srgbClr val="333399"/>
                </a:solidFill>
              </a:rPr>
              <a:t> - </a:t>
            </a:r>
            <a:br>
              <a:rPr lang="en-US" altLang="en-US" sz="1800" dirty="0">
                <a:solidFill>
                  <a:srgbClr val="333399"/>
                </a:solidFill>
              </a:rPr>
            </a:br>
            <a:r>
              <a:rPr lang="en-US" altLang="en-US" sz="1800" dirty="0">
                <a:solidFill>
                  <a:srgbClr val="333399"/>
                </a:solidFill>
              </a:rPr>
              <a:t>capacity for logical thought, reflection, explanation, and justification</a:t>
            </a:r>
            <a:br>
              <a:rPr lang="en-US" altLang="en-US" sz="1800" dirty="0">
                <a:solidFill>
                  <a:srgbClr val="333399"/>
                </a:solidFill>
              </a:rPr>
            </a:br>
            <a:endParaRPr lang="en-US" altLang="en-US" sz="1800" dirty="0">
              <a:solidFill>
                <a:srgbClr val="333399"/>
              </a:solidFill>
            </a:endParaRPr>
          </a:p>
          <a:p>
            <a:pPr>
              <a:lnSpc>
                <a:spcPct val="80000"/>
              </a:lnSpc>
              <a:buFontTx/>
              <a:buNone/>
            </a:pPr>
            <a:r>
              <a:rPr lang="en-US" altLang="en-US" dirty="0">
                <a:solidFill>
                  <a:srgbClr val="333399"/>
                </a:solidFill>
              </a:rPr>
              <a:t>Productive disposition</a:t>
            </a:r>
            <a:r>
              <a:rPr lang="en-US" altLang="en-US" sz="1800" dirty="0">
                <a:solidFill>
                  <a:srgbClr val="333399"/>
                </a:solidFill>
              </a:rPr>
              <a:t> - </a:t>
            </a:r>
            <a:br>
              <a:rPr lang="en-US" altLang="en-US" sz="1800" dirty="0">
                <a:solidFill>
                  <a:srgbClr val="333399"/>
                </a:solidFill>
              </a:rPr>
            </a:br>
            <a:r>
              <a:rPr lang="en-US" altLang="en-US" sz="1800" dirty="0">
                <a:solidFill>
                  <a:srgbClr val="333399"/>
                </a:solidFill>
              </a:rPr>
              <a:t>habitual inclination to see mathematics as sensible, useful, and worthwhile, coupled with a belief in diligence and one’s own efficacy.</a:t>
            </a:r>
            <a:endParaRPr lang="en-US" altLang="en-US" sz="1000" dirty="0">
              <a:solidFill>
                <a:srgbClr val="333399"/>
              </a:solidFill>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ontent Placeholder 2">
            <a:extLst>
              <a:ext uri="{FF2B5EF4-FFF2-40B4-BE49-F238E27FC236}">
                <a16:creationId xmlns:a16="http://schemas.microsoft.com/office/drawing/2014/main" id="{AA67161D-5120-87DF-4453-4FCC5FD72E9C}"/>
              </a:ext>
            </a:extLst>
          </p:cNvPr>
          <p:cNvSpPr>
            <a:spLocks noGrp="1" noChangeArrowheads="1"/>
          </p:cNvSpPr>
          <p:nvPr>
            <p:ph idx="1"/>
          </p:nvPr>
        </p:nvSpPr>
        <p:spPr>
          <a:xfrm>
            <a:off x="533400" y="2565400"/>
            <a:ext cx="8208963" cy="1223640"/>
          </a:xfrm>
        </p:spPr>
        <p:txBody>
          <a:bodyPr/>
          <a:lstStyle/>
          <a:p>
            <a:pPr marL="0" indent="0" algn="ctr">
              <a:buFont typeface="Times" pitchFamily="2" charset="0"/>
              <a:buNone/>
            </a:pPr>
            <a:r>
              <a:rPr lang="en-GB" altLang="en-US" sz="3600" dirty="0">
                <a:solidFill>
                  <a:schemeClr val="accent2"/>
                </a:solidFill>
                <a:ea typeface="ＭＳ Ｐゴシック" panose="020B0600070205080204" pitchFamily="34" charset="-128"/>
                <a:hlinkClick r:id="rId2">
                  <a:extLst>
                    <a:ext uri="{A12FA001-AC4F-418D-AE19-62706E023703}">
                      <ahyp:hlinkClr xmlns:ahyp="http://schemas.microsoft.com/office/drawing/2018/hyperlinkcolor" val="tx"/>
                    </a:ext>
                  </a:extLst>
                </a:hlinkClick>
              </a:rPr>
              <a:t>nrich.maths.org/pakistan2024</a:t>
            </a:r>
            <a:endParaRPr lang="en-US" altLang="en-US" sz="3600" dirty="0">
              <a:solidFill>
                <a:schemeClr val="accent2"/>
              </a:solidFill>
              <a:ea typeface="ＭＳ Ｐゴシック" panose="020B0600070205080204" pitchFamily="34" charset="-128"/>
            </a:endParaRPr>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990714-A8DC-7FD1-6999-91334F5617E5}"/>
              </a:ext>
            </a:extLst>
          </p:cNvPr>
          <p:cNvSpPr>
            <a:spLocks noGrp="1"/>
          </p:cNvSpPr>
          <p:nvPr>
            <p:ph idx="1"/>
          </p:nvPr>
        </p:nvSpPr>
        <p:spPr>
          <a:xfrm>
            <a:off x="467519" y="2564904"/>
            <a:ext cx="8208962" cy="2908920"/>
          </a:xfrm>
        </p:spPr>
        <p:txBody>
          <a:bodyPr/>
          <a:lstStyle/>
          <a:p>
            <a:pPr marL="0" indent="0" algn="ctr">
              <a:buNone/>
            </a:pPr>
            <a:r>
              <a:rPr lang="en-US" dirty="0"/>
              <a:t>… some take-away messages…</a:t>
            </a:r>
          </a:p>
        </p:txBody>
      </p:sp>
    </p:spTree>
    <p:extLst>
      <p:ext uri="{BB962C8B-B14F-4D97-AF65-F5344CB8AC3E}">
        <p14:creationId xmlns:p14="http://schemas.microsoft.com/office/powerpoint/2010/main" val="4144609845"/>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BC9E06EB-2A2A-0FD7-7A28-306B337067C6}"/>
              </a:ext>
            </a:extLst>
          </p:cNvPr>
          <p:cNvSpPr>
            <a:spLocks noGrp="1" noChangeArrowheads="1"/>
          </p:cNvSpPr>
          <p:nvPr>
            <p:ph type="title"/>
          </p:nvPr>
        </p:nvSpPr>
        <p:spPr>
          <a:xfrm>
            <a:off x="685800" y="2413000"/>
            <a:ext cx="7315200" cy="3035300"/>
          </a:xfrm>
        </p:spPr>
        <p:txBody>
          <a:bodyPr/>
          <a:lstStyle/>
          <a:p>
            <a:r>
              <a:rPr lang="en-US" altLang="en-US" sz="2400" b="0">
                <a:solidFill>
                  <a:srgbClr val="333399"/>
                </a:solidFill>
              </a:rPr>
              <a:t>The most exciting phrase to hear in science, </a:t>
            </a:r>
            <a:br>
              <a:rPr lang="en-US" altLang="en-US" sz="2400" b="0">
                <a:solidFill>
                  <a:srgbClr val="333399"/>
                </a:solidFill>
              </a:rPr>
            </a:br>
            <a:r>
              <a:rPr lang="en-US" altLang="en-US" sz="2400" b="0">
                <a:solidFill>
                  <a:srgbClr val="333399"/>
                </a:solidFill>
              </a:rPr>
              <a:t>the one that heralds new discoveries, </a:t>
            </a:r>
            <a:br>
              <a:rPr lang="en-US" altLang="en-US" sz="2400" b="0">
                <a:solidFill>
                  <a:srgbClr val="333399"/>
                </a:solidFill>
              </a:rPr>
            </a:br>
            <a:r>
              <a:rPr lang="en-US" altLang="en-US" sz="2400" b="0">
                <a:solidFill>
                  <a:srgbClr val="333399"/>
                </a:solidFill>
              </a:rPr>
              <a:t>is not Eureka!, but rather, </a:t>
            </a:r>
            <a:br>
              <a:rPr lang="en-US" altLang="en-US" sz="2400" b="0">
                <a:solidFill>
                  <a:srgbClr val="333399"/>
                </a:solidFill>
              </a:rPr>
            </a:br>
            <a:r>
              <a:rPr lang="en-US" altLang="en-US" sz="2400" b="0">
                <a:solidFill>
                  <a:srgbClr val="333399"/>
                </a:solidFill>
              </a:rPr>
              <a:t>“hmmm… that’s funny…”</a:t>
            </a:r>
            <a:br>
              <a:rPr lang="en-US" altLang="en-US" sz="2400" b="0">
                <a:solidFill>
                  <a:srgbClr val="333399"/>
                </a:solidFill>
              </a:rPr>
            </a:br>
            <a:br>
              <a:rPr lang="en-US" altLang="en-US" sz="2400" b="0">
                <a:solidFill>
                  <a:srgbClr val="333399"/>
                </a:solidFill>
              </a:rPr>
            </a:br>
            <a:r>
              <a:rPr lang="en-US" altLang="en-US" sz="2400" b="0">
                <a:solidFill>
                  <a:srgbClr val="333399"/>
                </a:solidFill>
              </a:rPr>
              <a:t>				Isaac Asimov</a:t>
            </a:r>
            <a:br>
              <a:rPr lang="en-US" altLang="en-US" sz="2400" b="0">
                <a:solidFill>
                  <a:srgbClr val="333399"/>
                </a:solidFill>
              </a:rPr>
            </a:br>
            <a:endParaRPr lang="en-US" altLang="en-US" sz="2400" b="0">
              <a:solidFill>
                <a:srgbClr val="333399"/>
              </a:solidFill>
            </a:endParaRPr>
          </a:p>
        </p:txBody>
      </p:sp>
      <p:grpSp>
        <p:nvGrpSpPr>
          <p:cNvPr id="22530" name="Group 3">
            <a:extLst>
              <a:ext uri="{FF2B5EF4-FFF2-40B4-BE49-F238E27FC236}">
                <a16:creationId xmlns:a16="http://schemas.microsoft.com/office/drawing/2014/main" id="{DC137E8F-5F7C-F08F-AA9A-8E8D77E24D78}"/>
              </a:ext>
            </a:extLst>
          </p:cNvPr>
          <p:cNvGrpSpPr>
            <a:grpSpLocks/>
          </p:cNvGrpSpPr>
          <p:nvPr/>
        </p:nvGrpSpPr>
        <p:grpSpPr bwMode="auto">
          <a:xfrm>
            <a:off x="6011863" y="2636838"/>
            <a:ext cx="1143000" cy="533400"/>
            <a:chOff x="3861" y="4504"/>
            <a:chExt cx="2160" cy="1080"/>
          </a:xfrm>
        </p:grpSpPr>
        <p:sp>
          <p:nvSpPr>
            <p:cNvPr id="22533" name="Line 4">
              <a:extLst>
                <a:ext uri="{FF2B5EF4-FFF2-40B4-BE49-F238E27FC236}">
                  <a16:creationId xmlns:a16="http://schemas.microsoft.com/office/drawing/2014/main" id="{4C08E603-C430-8297-0597-0067AB1A9A7D}"/>
                </a:ext>
              </a:extLst>
            </p:cNvPr>
            <p:cNvSpPr>
              <a:spLocks noChangeShapeType="1"/>
            </p:cNvSpPr>
            <p:nvPr/>
          </p:nvSpPr>
          <p:spPr bwMode="auto">
            <a:xfrm>
              <a:off x="4041" y="4504"/>
              <a:ext cx="1800" cy="108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4" name="Line 5">
              <a:extLst>
                <a:ext uri="{FF2B5EF4-FFF2-40B4-BE49-F238E27FC236}">
                  <a16:creationId xmlns:a16="http://schemas.microsoft.com/office/drawing/2014/main" id="{9D09D50C-CFAA-42DD-DFBA-DB93007AF171}"/>
                </a:ext>
              </a:extLst>
            </p:cNvPr>
            <p:cNvSpPr>
              <a:spLocks noChangeShapeType="1"/>
            </p:cNvSpPr>
            <p:nvPr/>
          </p:nvSpPr>
          <p:spPr bwMode="auto">
            <a:xfrm flipH="1">
              <a:off x="3861" y="4504"/>
              <a:ext cx="2160" cy="108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0964" name="Text Box 6">
            <a:extLst>
              <a:ext uri="{FF2B5EF4-FFF2-40B4-BE49-F238E27FC236}">
                <a16:creationId xmlns:a16="http://schemas.microsoft.com/office/drawing/2014/main" id="{6B18B0D2-A477-F4CC-092A-99E62661AADC}"/>
              </a:ext>
            </a:extLst>
          </p:cNvPr>
          <p:cNvSpPr txBox="1">
            <a:spLocks noChangeArrowheads="1"/>
          </p:cNvSpPr>
          <p:nvPr/>
        </p:nvSpPr>
        <p:spPr bwMode="auto">
          <a:xfrm rot="-669241">
            <a:off x="5738813" y="2128838"/>
            <a:ext cx="2227262" cy="369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defRPr/>
            </a:pPr>
            <a:r>
              <a:rPr lang="en-US" u="none" dirty="0">
                <a:solidFill>
                  <a:srgbClr val="FF0514"/>
                </a:solidFill>
                <a:cs typeface="Arial" charset="0"/>
              </a:rPr>
              <a:t>mathematics</a:t>
            </a:r>
          </a:p>
        </p:txBody>
      </p:sp>
      <p:sp>
        <p:nvSpPr>
          <p:cNvPr id="3" name="TextBox 2">
            <a:extLst>
              <a:ext uri="{FF2B5EF4-FFF2-40B4-BE49-F238E27FC236}">
                <a16:creationId xmlns:a16="http://schemas.microsoft.com/office/drawing/2014/main" id="{DD0855E9-C345-7251-8EBA-AE66EB067A92}"/>
              </a:ext>
            </a:extLst>
          </p:cNvPr>
          <p:cNvSpPr txBox="1"/>
          <p:nvPr/>
        </p:nvSpPr>
        <p:spPr>
          <a:xfrm>
            <a:off x="2494870" y="915551"/>
            <a:ext cx="3514725" cy="584200"/>
          </a:xfrm>
          <a:prstGeom prst="rect">
            <a:avLst/>
          </a:prstGeom>
          <a:noFill/>
        </p:spPr>
        <p:txBody>
          <a:bodyPr wrap="none">
            <a:spAutoFit/>
          </a:bodyPr>
          <a:lstStyle/>
          <a:p>
            <a:pPr>
              <a:defRPr/>
            </a:pPr>
            <a:r>
              <a:rPr lang="en-GB" altLang="en-US" sz="3200" u="none" dirty="0">
                <a:solidFill>
                  <a:srgbClr val="333399"/>
                </a:solidFill>
                <a:latin typeface="+mn-lt"/>
                <a:ea typeface="+mn-ea"/>
              </a:rPr>
              <a:t>Engaging learners </a:t>
            </a:r>
            <a:endParaRPr lang="en-US" sz="3200" u="none" dirty="0">
              <a:solidFill>
                <a:srgbClr val="333399"/>
              </a:solidFill>
              <a:latin typeface="+mn-lt"/>
              <a:ea typeface="+mn-ea"/>
            </a:endParaRPr>
          </a:p>
        </p:txBody>
      </p:sp>
      <p:sp>
        <p:nvSpPr>
          <p:cNvPr id="4" name="TextBox 3">
            <a:extLst>
              <a:ext uri="{FF2B5EF4-FFF2-40B4-BE49-F238E27FC236}">
                <a16:creationId xmlns:a16="http://schemas.microsoft.com/office/drawing/2014/main" id="{A99B843C-0EA6-7AAC-7B1A-1F3642425BC9}"/>
              </a:ext>
            </a:extLst>
          </p:cNvPr>
          <p:cNvSpPr txBox="1"/>
          <p:nvPr/>
        </p:nvSpPr>
        <p:spPr>
          <a:xfrm>
            <a:off x="2286000" y="3247303"/>
            <a:ext cx="4572000" cy="369332"/>
          </a:xfrm>
          <a:prstGeom prst="rect">
            <a:avLst/>
          </a:prstGeom>
          <a:noFill/>
        </p:spPr>
        <p:txBody>
          <a:bodyPr wrap="square">
            <a:spAutoFit/>
          </a:bodyPr>
          <a:lstStyle/>
          <a:p>
            <a:r>
              <a:rPr lang="en-GB" b="0" dirty="0">
                <a:effectLst/>
              </a:rPr>
              <a:t> </a:t>
            </a:r>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a:extLst>
              <a:ext uri="{FF2B5EF4-FFF2-40B4-BE49-F238E27FC236}">
                <a16:creationId xmlns:a16="http://schemas.microsoft.com/office/drawing/2014/main" id="{1133C82F-2209-36FB-0FC8-29EA80B185E0}"/>
              </a:ext>
            </a:extLst>
          </p:cNvPr>
          <p:cNvSpPr>
            <a:spLocks noGrp="1" noChangeArrowheads="1"/>
          </p:cNvSpPr>
          <p:nvPr>
            <p:ph type="title"/>
          </p:nvPr>
        </p:nvSpPr>
        <p:spPr>
          <a:xfrm>
            <a:off x="917575" y="387350"/>
            <a:ext cx="6951663" cy="1554163"/>
          </a:xfrm>
        </p:spPr>
        <p:txBody>
          <a:bodyPr>
            <a:normAutofit/>
          </a:bodyPr>
          <a:lstStyle/>
          <a:p>
            <a:pPr>
              <a:defRPr/>
            </a:pPr>
            <a:r>
              <a:rPr lang="en-GB" sz="3200" b="0" kern="1200" dirty="0">
                <a:solidFill>
                  <a:srgbClr val="333399"/>
                </a:solidFill>
                <a:latin typeface="+mn-lt"/>
                <a:ea typeface="+mn-ea"/>
                <a:cs typeface="+mn-cs"/>
              </a:rPr>
              <a:t>Mathematics is not </a:t>
            </a:r>
            <a:br>
              <a:rPr lang="en-GB" sz="3200" b="0" kern="1200" dirty="0">
                <a:solidFill>
                  <a:srgbClr val="333399"/>
                </a:solidFill>
                <a:latin typeface="+mn-lt"/>
                <a:ea typeface="+mn-ea"/>
                <a:cs typeface="+mn-cs"/>
              </a:rPr>
            </a:br>
            <a:r>
              <a:rPr lang="en-GB" sz="3200" b="0" kern="1200" dirty="0">
                <a:solidFill>
                  <a:srgbClr val="333399"/>
                </a:solidFill>
                <a:latin typeface="+mn-lt"/>
                <a:ea typeface="+mn-ea"/>
                <a:cs typeface="+mn-cs"/>
              </a:rPr>
              <a:t>a spectator sport</a:t>
            </a:r>
          </a:p>
        </p:txBody>
      </p:sp>
      <p:sp>
        <p:nvSpPr>
          <p:cNvPr id="84994" name="Rectangle 3">
            <a:extLst>
              <a:ext uri="{FF2B5EF4-FFF2-40B4-BE49-F238E27FC236}">
                <a16:creationId xmlns:a16="http://schemas.microsoft.com/office/drawing/2014/main" id="{D01C1421-84EF-2C07-0B75-73684AE3D884}"/>
              </a:ext>
            </a:extLst>
          </p:cNvPr>
          <p:cNvSpPr>
            <a:spLocks noGrp="1" noChangeArrowheads="1"/>
          </p:cNvSpPr>
          <p:nvPr>
            <p:ph type="body" idx="1"/>
          </p:nvPr>
        </p:nvSpPr>
        <p:spPr>
          <a:xfrm>
            <a:off x="611188" y="2276475"/>
            <a:ext cx="8137525" cy="3744913"/>
          </a:xfrm>
        </p:spPr>
        <p:txBody>
          <a:bodyPr>
            <a:normAutofit/>
          </a:bodyPr>
          <a:lstStyle/>
          <a:p>
            <a:pPr marL="0" indent="0">
              <a:lnSpc>
                <a:spcPct val="90000"/>
              </a:lnSpc>
              <a:buFont typeface="Wingdings" charset="0"/>
              <a:buNone/>
              <a:defRPr/>
            </a:pPr>
            <a:r>
              <a:rPr lang="en-GB" dirty="0">
                <a:solidFill>
                  <a:srgbClr val="000000"/>
                </a:solidFill>
              </a:rPr>
              <a:t> </a:t>
            </a:r>
            <a:r>
              <a:rPr lang="en-GB" sz="2400" dirty="0">
                <a:solidFill>
                  <a:srgbClr val="000000"/>
                </a:solidFill>
              </a:rPr>
              <a:t>  </a:t>
            </a:r>
            <a:r>
              <a:rPr lang="en-GB" sz="2400" dirty="0">
                <a:solidFill>
                  <a:srgbClr val="333399"/>
                </a:solidFill>
                <a:cs typeface="+mn-cs"/>
              </a:rPr>
              <a:t>Exploring </a:t>
            </a:r>
            <a:br>
              <a:rPr lang="en-GB" sz="2400" dirty="0">
                <a:solidFill>
                  <a:srgbClr val="333399"/>
                </a:solidFill>
                <a:cs typeface="+mn-cs"/>
              </a:rPr>
            </a:br>
            <a:r>
              <a:rPr lang="en-GB" sz="2400" dirty="0">
                <a:solidFill>
                  <a:srgbClr val="333399"/>
                </a:solidFill>
                <a:cs typeface="+mn-cs"/>
              </a:rPr>
              <a:t>	→ Noticing Patterns</a:t>
            </a:r>
          </a:p>
          <a:p>
            <a:pPr marL="0" indent="0">
              <a:lnSpc>
                <a:spcPct val="90000"/>
              </a:lnSpc>
              <a:buFont typeface="Wingdings" charset="0"/>
              <a:buNone/>
              <a:defRPr/>
            </a:pPr>
            <a:r>
              <a:rPr lang="en-GB" sz="2400" dirty="0">
                <a:solidFill>
                  <a:srgbClr val="333399"/>
                </a:solidFill>
                <a:cs typeface="+mn-cs"/>
              </a:rPr>
              <a:t>		→ Conjecturing </a:t>
            </a:r>
          </a:p>
          <a:p>
            <a:pPr marL="0" indent="0">
              <a:lnSpc>
                <a:spcPct val="90000"/>
              </a:lnSpc>
              <a:buFont typeface="Wingdings" charset="0"/>
              <a:buNone/>
              <a:defRPr/>
            </a:pPr>
            <a:r>
              <a:rPr lang="en-GB" sz="2400" dirty="0">
                <a:solidFill>
                  <a:srgbClr val="333399"/>
                </a:solidFill>
                <a:cs typeface="+mn-cs"/>
              </a:rPr>
              <a:t>			→ Generalising </a:t>
            </a:r>
          </a:p>
          <a:p>
            <a:pPr marL="0" indent="0">
              <a:lnSpc>
                <a:spcPct val="90000"/>
              </a:lnSpc>
              <a:buFont typeface="Wingdings" charset="0"/>
              <a:buNone/>
              <a:defRPr/>
            </a:pPr>
            <a:r>
              <a:rPr lang="en-GB" sz="2400" dirty="0">
                <a:solidFill>
                  <a:srgbClr val="333399"/>
                </a:solidFill>
                <a:cs typeface="+mn-cs"/>
              </a:rPr>
              <a:t>				→ Explaining</a:t>
            </a:r>
          </a:p>
          <a:p>
            <a:pPr marL="0" indent="0">
              <a:lnSpc>
                <a:spcPct val="90000"/>
              </a:lnSpc>
              <a:buFont typeface="Wingdings" charset="0"/>
              <a:buNone/>
              <a:defRPr/>
            </a:pPr>
            <a:r>
              <a:rPr lang="en-GB" sz="2400" dirty="0">
                <a:solidFill>
                  <a:srgbClr val="333399"/>
                </a:solidFill>
                <a:cs typeface="+mn-cs"/>
              </a:rPr>
              <a:t>					→ Justifying </a:t>
            </a:r>
          </a:p>
          <a:p>
            <a:pPr marL="0" indent="0">
              <a:lnSpc>
                <a:spcPct val="90000"/>
              </a:lnSpc>
              <a:buFont typeface="Wingdings" charset="0"/>
              <a:buNone/>
              <a:defRPr/>
            </a:pPr>
            <a:r>
              <a:rPr lang="en-GB" sz="2400" dirty="0">
                <a:solidFill>
                  <a:srgbClr val="333399"/>
                </a:solidFill>
                <a:cs typeface="+mn-cs"/>
              </a:rPr>
              <a:t>						→ Proving</a:t>
            </a: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402DDCEE-7AD8-FE71-ADE9-4DD9348BABCC}"/>
              </a:ext>
            </a:extLst>
          </p:cNvPr>
          <p:cNvSpPr>
            <a:spLocks noGrp="1" noChangeArrowheads="1"/>
          </p:cNvSpPr>
          <p:nvPr>
            <p:ph type="title"/>
          </p:nvPr>
        </p:nvSpPr>
        <p:spPr>
          <a:xfrm>
            <a:off x="539750" y="777875"/>
            <a:ext cx="8229600" cy="838200"/>
          </a:xfrm>
        </p:spPr>
        <p:txBody>
          <a:bodyPr/>
          <a:lstStyle/>
          <a:p>
            <a:pPr eaLnBrk="1" hangingPunct="1">
              <a:defRPr/>
            </a:pPr>
            <a:r>
              <a:rPr lang="en-GB" altLang="en-US" sz="3200" b="0" kern="1200" dirty="0">
                <a:solidFill>
                  <a:srgbClr val="333399"/>
                </a:solidFill>
                <a:latin typeface="+mn-lt"/>
                <a:ea typeface="+mn-ea"/>
                <a:cs typeface="+mn-cs"/>
              </a:rPr>
              <a:t>What can we offer students?</a:t>
            </a:r>
            <a:endParaRPr lang="en-US" altLang="en-US" sz="3200" b="0" kern="1200" dirty="0">
              <a:solidFill>
                <a:srgbClr val="333399"/>
              </a:solidFill>
              <a:latin typeface="+mn-lt"/>
              <a:ea typeface="+mn-ea"/>
              <a:cs typeface="+mn-cs"/>
            </a:endParaRPr>
          </a:p>
        </p:txBody>
      </p:sp>
      <p:sp>
        <p:nvSpPr>
          <p:cNvPr id="89091" name="Rectangle 3">
            <a:extLst>
              <a:ext uri="{FF2B5EF4-FFF2-40B4-BE49-F238E27FC236}">
                <a16:creationId xmlns:a16="http://schemas.microsoft.com/office/drawing/2014/main" id="{E88D9CF9-C1EB-8703-07F4-7DA8895E4042}"/>
              </a:ext>
            </a:extLst>
          </p:cNvPr>
          <p:cNvSpPr>
            <a:spLocks noGrp="1" noChangeArrowheads="1"/>
          </p:cNvSpPr>
          <p:nvPr>
            <p:ph type="body" idx="1"/>
          </p:nvPr>
        </p:nvSpPr>
        <p:spPr>
          <a:xfrm>
            <a:off x="395536" y="2132856"/>
            <a:ext cx="8496300" cy="3240360"/>
          </a:xfrm>
        </p:spPr>
        <p:txBody>
          <a:bodyPr/>
          <a:lstStyle/>
          <a:p>
            <a:pPr>
              <a:buFont typeface="Arial"/>
              <a:buChar char="•"/>
              <a:defRPr/>
            </a:pPr>
            <a:r>
              <a:rPr lang="en-GB" altLang="en-US" sz="2000" dirty="0">
                <a:solidFill>
                  <a:srgbClr val="333399"/>
                </a:solidFill>
                <a:cs typeface="+mn-cs"/>
              </a:rPr>
              <a:t>Low Threshold, High Ceiling tasks</a:t>
            </a:r>
          </a:p>
          <a:p>
            <a:pPr>
              <a:buFont typeface="Arial"/>
              <a:buChar char="•"/>
              <a:defRPr/>
            </a:pPr>
            <a:r>
              <a:rPr lang="en-GB" altLang="en-US" sz="2000" dirty="0">
                <a:solidFill>
                  <a:srgbClr val="333399"/>
                </a:solidFill>
                <a:cs typeface="+mn-cs"/>
              </a:rPr>
              <a:t>A conjecturing culture where it is OK to make mistakes</a:t>
            </a:r>
          </a:p>
          <a:p>
            <a:pPr>
              <a:buFont typeface="Arial"/>
              <a:buChar char="•"/>
              <a:defRPr/>
            </a:pPr>
            <a:r>
              <a:rPr lang="en-GB" altLang="en-US" sz="2000" dirty="0">
                <a:solidFill>
                  <a:srgbClr val="333399"/>
                </a:solidFill>
                <a:cs typeface="+mn-cs"/>
              </a:rPr>
              <a:t>Opportunities to exhibit and refine their understanding</a:t>
            </a:r>
          </a:p>
          <a:p>
            <a:pPr>
              <a:buFont typeface="Arial"/>
              <a:buChar char="•"/>
              <a:defRPr/>
            </a:pPr>
            <a:r>
              <a:rPr lang="en-GB" altLang="en-US" sz="2000" dirty="0">
                <a:solidFill>
                  <a:srgbClr val="333399"/>
                </a:solidFill>
                <a:cs typeface="+mn-cs"/>
              </a:rPr>
              <a:t>Opportunities to discuss mathematical ideas</a:t>
            </a:r>
          </a:p>
          <a:p>
            <a:pPr>
              <a:buFont typeface="Arial"/>
              <a:buChar char="•"/>
              <a:defRPr/>
            </a:pPr>
            <a:r>
              <a:rPr lang="en-GB" altLang="en-US" sz="2000" dirty="0">
                <a:solidFill>
                  <a:srgbClr val="333399"/>
                </a:solidFill>
                <a:cs typeface="+mn-cs"/>
              </a:rPr>
              <a:t>A careful use of guiding questions and prompts</a:t>
            </a:r>
          </a:p>
          <a:p>
            <a:pPr>
              <a:buFont typeface="Arial"/>
              <a:buChar char="•"/>
              <a:defRPr/>
            </a:pPr>
            <a:r>
              <a:rPr lang="en-GB" altLang="en-US" sz="2000" dirty="0">
                <a:solidFill>
                  <a:srgbClr val="333399"/>
                </a:solidFill>
                <a:cs typeface="+mn-cs"/>
              </a:rPr>
              <a:t>Opportunities </a:t>
            </a:r>
            <a:r>
              <a:rPr lang="en-US" altLang="en-US" sz="2000" dirty="0">
                <a:solidFill>
                  <a:srgbClr val="333399"/>
                </a:solidFill>
                <a:cs typeface="+mn-cs"/>
              </a:rPr>
              <a:t>to practice skills in an engaging way: </a:t>
            </a:r>
            <a:r>
              <a:rPr lang="en-GB" altLang="en-US" sz="2000" dirty="0">
                <a:solidFill>
                  <a:srgbClr val="333399"/>
                </a:solidFill>
                <a:cs typeface="+mn-cs"/>
              </a:rPr>
              <a:t>HOTS not MOTS</a:t>
            </a:r>
          </a:p>
          <a:p>
            <a:pPr>
              <a:buFont typeface="Arial"/>
              <a:buChar char="•"/>
              <a:defRPr/>
            </a:pPr>
            <a:r>
              <a:rPr lang="en-GB" altLang="en-US" sz="2000" dirty="0">
                <a:solidFill>
                  <a:srgbClr val="333399"/>
                </a:solidFill>
                <a:cs typeface="+mn-cs"/>
              </a:rPr>
              <a:t>Teachers who model and value mathematical behaviours</a:t>
            </a:r>
            <a:endParaRPr lang="en-US" altLang="en-US" dirty="0"/>
          </a:p>
          <a:p>
            <a:pPr eaLnBrk="1" hangingPunct="1">
              <a:lnSpc>
                <a:spcPct val="80000"/>
              </a:lnSpc>
              <a:buFont typeface="Webdings" charset="0"/>
              <a:buChar char="4"/>
              <a:defRPr/>
            </a:pPr>
            <a:endParaRPr lang="en-US" altLang="en-US" sz="1600" dirty="0"/>
          </a:p>
        </p:txBody>
      </p:sp>
    </p:spTree>
  </p:cSld>
  <p:clrMapOvr>
    <a:masterClrMapping/>
  </p:clrMapOvr>
  <p:transition spd="slow"/>
</p:sld>
</file>

<file path=ppt/theme/theme1.xml><?xml version="1.0" encoding="utf-8"?>
<a:theme xmlns:a="http://schemas.openxmlformats.org/drawingml/2006/main" name="NRICH">
  <a:themeElements>
    <a:clrScheme name="NRI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RICH">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NRI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RIC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RIC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RIC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RIC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RIC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RIC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RIC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RIC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RIC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RIC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RIC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NRICH1">
  <a:themeElements>
    <a:clrScheme name="1_NRICH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NRICH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1_NRICH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NRICH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NRICH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NRICH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NRICH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NRICH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NRICH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NRICH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NRICH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NRICH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NRICH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NRICH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Default Design">
  <a:themeElements>
    <a:clrScheme name="5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5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NRICH1">
  <a:themeElements>
    <a:clrScheme name="NRICH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RICH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sng"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NRICH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RICH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RICH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RICH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RICH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RICH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RICH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RICH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RICH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RICH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RICH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RICH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UKMT</Template>
  <TotalTime>1427</TotalTime>
  <Words>739</Words>
  <Application>Microsoft Macintosh PowerPoint</Application>
  <PresentationFormat>On-screen Show (4:3)</PresentationFormat>
  <Paragraphs>73</Paragraphs>
  <Slides>15</Slides>
  <Notes>7</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15</vt:i4>
      </vt:variant>
    </vt:vector>
  </HeadingPairs>
  <TitlesOfParts>
    <vt:vector size="29" baseType="lpstr">
      <vt:lpstr>ＭＳ Ｐゴシック</vt:lpstr>
      <vt:lpstr>ADLaM Display</vt:lpstr>
      <vt:lpstr>Arial</vt:lpstr>
      <vt:lpstr>Calibri</vt:lpstr>
      <vt:lpstr>Tahoma</vt:lpstr>
      <vt:lpstr>Times</vt:lpstr>
      <vt:lpstr>Times New Roman</vt:lpstr>
      <vt:lpstr>Webdings</vt:lpstr>
      <vt:lpstr>Wingdings</vt:lpstr>
      <vt:lpstr>NRICH</vt:lpstr>
      <vt:lpstr>1_NRICH1</vt:lpstr>
      <vt:lpstr>2_Default Design</vt:lpstr>
      <vt:lpstr>5_Default Design</vt:lpstr>
      <vt:lpstr>NRICH1</vt:lpstr>
      <vt:lpstr>Nurturing Young Mathematicians</vt:lpstr>
      <vt:lpstr>PowerPoint Presentation</vt:lpstr>
      <vt:lpstr>PowerPoint Presentation</vt:lpstr>
      <vt:lpstr>PowerPoint Presentation</vt:lpstr>
      <vt:lpstr>PowerPoint Presentation</vt:lpstr>
      <vt:lpstr>PowerPoint Presentation</vt:lpstr>
      <vt:lpstr>The most exciting phrase to hear in science,  the one that heralds new discoveries,  is not Eureka!, but rather,  “hmmm… that’s funny…”      Isaac Asimov </vt:lpstr>
      <vt:lpstr>Mathematics is not  a spectator sport</vt:lpstr>
      <vt:lpstr>What can we offer students?</vt:lpstr>
      <vt:lpstr>What Teachers Can Do</vt:lpstr>
      <vt:lpstr>PowerPoint Presentation</vt:lpstr>
      <vt:lpstr>PowerPoint Presentation</vt:lpstr>
      <vt:lpstr>When you return to school…</vt:lpstr>
      <vt:lpstr>Reflecting on today: the next steps</vt:lpstr>
      <vt:lpstr>Thank you</vt:lpstr>
    </vt:vector>
  </TitlesOfParts>
  <Company>nrich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it Worth?</dc:title>
  <dc:creator>Alison Kiddle</dc:creator>
  <cp:lastModifiedBy>Charlie Gilderdale</cp:lastModifiedBy>
  <cp:revision>26</cp:revision>
  <dcterms:created xsi:type="dcterms:W3CDTF">2011-09-09T13:09:02Z</dcterms:created>
  <dcterms:modified xsi:type="dcterms:W3CDTF">2024-02-21T03:09:31Z</dcterms:modified>
</cp:coreProperties>
</file>